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9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0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2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3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4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371" r:id="rId2"/>
    <p:sldId id="400" r:id="rId3"/>
    <p:sldId id="408" r:id="rId4"/>
    <p:sldId id="420" r:id="rId5"/>
    <p:sldId id="410" r:id="rId6"/>
    <p:sldId id="421" r:id="rId7"/>
    <p:sldId id="422" r:id="rId8"/>
    <p:sldId id="423" r:id="rId9"/>
    <p:sldId id="403" r:id="rId10"/>
    <p:sldId id="411" r:id="rId11"/>
    <p:sldId id="412" r:id="rId12"/>
    <p:sldId id="413" r:id="rId13"/>
    <p:sldId id="401" r:id="rId14"/>
    <p:sldId id="414" r:id="rId15"/>
    <p:sldId id="415" r:id="rId16"/>
    <p:sldId id="419" r:id="rId17"/>
    <p:sldId id="417" r:id="rId18"/>
    <p:sldId id="418" r:id="rId19"/>
  </p:sldIdLst>
  <p:sldSz cx="12192000" cy="6858000"/>
  <p:notesSz cx="6858000" cy="9144000"/>
  <p:embeddedFontLst>
    <p:embeddedFont>
      <p:font typeface="等线" panose="02010600030101010101" pitchFamily="2" charset="-122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Times New Roman Bold" panose="02020803070505020304" pitchFamily="18" charset="0"/>
      <p:bold r:id="rId29"/>
    </p:embeddedFont>
    <p:embeddedFont>
      <p:font typeface="Wingdings 2" panose="05020102010507070707" pitchFamily="18" charset="2"/>
      <p:regular r:id="rId30"/>
    </p:embeddedFont>
  </p:embeddedFontLst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可意 叶" initials="可意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AE9F1"/>
    <a:srgbClr val="2F5597"/>
    <a:srgbClr val="841C1B"/>
    <a:srgbClr val="9C211D"/>
    <a:srgbClr val="E67A5E"/>
    <a:srgbClr val="C5413E"/>
    <a:srgbClr val="BA2927"/>
    <a:srgbClr val="595959"/>
    <a:srgbClr val="D79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96" autoAdjust="0"/>
    <p:restoredTop sz="94621" autoAdjust="0"/>
  </p:normalViewPr>
  <p:slideViewPr>
    <p:cSldViewPr snapToGrid="0" snapToObjects="1">
      <p:cViewPr>
        <p:scale>
          <a:sx n="60" d="100"/>
          <a:sy n="60" d="100"/>
        </p:scale>
        <p:origin x="1268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5A4B5-1A9B-9748-A8E4-3BF163FC46F0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E3867-6198-5540-BA20-7E8F3AA8ECA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E3867-6198-5540-BA20-7E8F3AA8EC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37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E3867-6198-5540-BA20-7E8F3AA8ECAC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E3867-6198-5540-BA20-7E8F3AA8ECAC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E3867-6198-5540-BA20-7E8F3AA8ECAC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E3867-6198-5540-BA20-7E8F3AA8ECAC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E3867-6198-5540-BA20-7E8F3AA8ECAC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E3867-6198-5540-BA20-7E8F3AA8ECAC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E3867-6198-5540-BA20-7E8F3AA8ECA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00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E3867-6198-5540-BA20-7E8F3AA8EC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83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E3867-6198-5540-BA20-7E8F3AA8EC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6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E3867-6198-5540-BA20-7E8F3AA8EC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18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E3867-6198-5540-BA20-7E8F3AA8EC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17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E3867-6198-5540-BA20-7E8F3AA8EC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60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E3867-6198-5540-BA20-7E8F3AA8EC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51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E3867-6198-5540-BA20-7E8F3AA8ECAC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E3867-6198-5540-BA20-7E8F3AA8ECAC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31AB-4DAB-CB47-B410-F68EC8841FB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DC1-607D-2B48-B1B3-6A079E35918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Lorem ipsum dolor sit amet."/>
          <p:cNvSpPr txBox="1"/>
          <p:nvPr userDrawn="1"/>
        </p:nvSpPr>
        <p:spPr>
          <a:xfrm>
            <a:off x="614429" y="6118550"/>
            <a:ext cx="2448689" cy="7181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457200">
              <a:defRPr sz="2800">
                <a:solidFill>
                  <a:srgbClr val="479FF8"/>
                </a:solidFill>
                <a:latin typeface="Nunito-SemiBold"/>
                <a:ea typeface="Nunito-SemiBold"/>
                <a:cs typeface="Nunito-SemiBold"/>
                <a:sym typeface="Nunito-SemiBold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 of the Chinese Stock Market</a:t>
            </a:r>
            <a:endParaRPr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le"/>
          <p:cNvSpPr/>
          <p:nvPr userDrawn="1"/>
        </p:nvSpPr>
        <p:spPr>
          <a:xfrm>
            <a:off x="3172354" y="6146416"/>
            <a:ext cx="2927260" cy="618987"/>
          </a:xfrm>
          <a:prstGeom prst="roundRect">
            <a:avLst>
              <a:gd name="adj" fmla="val 23366"/>
            </a:avLst>
          </a:prstGeom>
          <a:solidFill>
            <a:schemeClr val="bg1">
              <a:lumMod val="75000"/>
            </a:schemeClr>
          </a:solidFill>
          <a:ln w="12700">
            <a:miter lim="400000"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800" dirty="0"/>
          </a:p>
        </p:txBody>
      </p:sp>
      <p:sp>
        <p:nvSpPr>
          <p:cNvPr id="10" name="Lorem ipsum dolor sit amet."/>
          <p:cNvSpPr txBox="1"/>
          <p:nvPr userDrawn="1"/>
        </p:nvSpPr>
        <p:spPr>
          <a:xfrm>
            <a:off x="3716004" y="6278666"/>
            <a:ext cx="2404379" cy="41036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457200">
              <a:defRPr sz="2800">
                <a:solidFill>
                  <a:srgbClr val="479FF8"/>
                </a:solidFill>
                <a:latin typeface="Nunito-SemiBold"/>
                <a:ea typeface="Nunito-SemiBold"/>
                <a:cs typeface="Nunito-SemiBold"/>
                <a:sym typeface="Nunito-SemiBold"/>
              </a:defRPr>
            </a:lvl1pPr>
          </a:lstStyle>
          <a:p>
            <a:r>
              <a:rPr lang="en-GB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Institutional Features </a:t>
            </a:r>
          </a:p>
        </p:txBody>
      </p:sp>
      <p:sp>
        <p:nvSpPr>
          <p:cNvPr id="11" name="Rounded Rectangle"/>
          <p:cNvSpPr/>
          <p:nvPr userDrawn="1"/>
        </p:nvSpPr>
        <p:spPr>
          <a:xfrm>
            <a:off x="6248128" y="6146416"/>
            <a:ext cx="2836195" cy="618987"/>
          </a:xfrm>
          <a:prstGeom prst="roundRect">
            <a:avLst>
              <a:gd name="adj" fmla="val 23366"/>
            </a:avLst>
          </a:prstGeom>
          <a:solidFill>
            <a:schemeClr val="bg1">
              <a:lumMod val="75000"/>
            </a:schemeClr>
          </a:solidFill>
          <a:ln w="12700">
            <a:miter lim="400000"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800" dirty="0"/>
          </a:p>
        </p:txBody>
      </p:sp>
      <p:sp>
        <p:nvSpPr>
          <p:cNvPr id="12" name="Lorem ipsum dolor sit amet."/>
          <p:cNvSpPr txBox="1"/>
          <p:nvPr userDrawn="1"/>
        </p:nvSpPr>
        <p:spPr>
          <a:xfrm>
            <a:off x="6891314" y="6272491"/>
            <a:ext cx="2275948" cy="41036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457200">
              <a:defRPr sz="2800">
                <a:solidFill>
                  <a:srgbClr val="479FF8"/>
                </a:solidFill>
                <a:latin typeface="Nunito-SemiBold"/>
                <a:ea typeface="Nunito-SemiBold"/>
                <a:cs typeface="Nunito-SemiBold"/>
                <a:sym typeface="Nunito-SemiBold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</a:p>
        </p:txBody>
      </p:sp>
      <p:sp>
        <p:nvSpPr>
          <p:cNvPr id="13" name="Rounded Rectangle"/>
          <p:cNvSpPr/>
          <p:nvPr userDrawn="1"/>
        </p:nvSpPr>
        <p:spPr>
          <a:xfrm>
            <a:off x="9214174" y="6146416"/>
            <a:ext cx="2836195" cy="618987"/>
          </a:xfrm>
          <a:prstGeom prst="roundRect">
            <a:avLst>
              <a:gd name="adj" fmla="val 23366"/>
            </a:avLst>
          </a:prstGeom>
          <a:solidFill>
            <a:schemeClr val="bg1">
              <a:lumMod val="75000"/>
            </a:schemeClr>
          </a:solidFill>
          <a:ln w="12700">
            <a:miter lim="400000"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800"/>
          </a:p>
        </p:txBody>
      </p:sp>
      <p:sp>
        <p:nvSpPr>
          <p:cNvPr id="14" name="Lorem ipsum dolor sit amet."/>
          <p:cNvSpPr txBox="1"/>
          <p:nvPr userDrawn="1"/>
        </p:nvSpPr>
        <p:spPr>
          <a:xfrm>
            <a:off x="9773223" y="6272491"/>
            <a:ext cx="2275948" cy="41036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457200">
              <a:defRPr sz="2800">
                <a:solidFill>
                  <a:srgbClr val="479FF8"/>
                </a:solidFill>
                <a:latin typeface="Nunito-SemiBold"/>
                <a:ea typeface="Nunito-SemiBold"/>
                <a:cs typeface="Nunito-SemiBold"/>
                <a:sym typeface="Nunito-SemiBold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Crises and Reforms</a:t>
            </a:r>
            <a:endParaRPr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iconfont-11592-5504471"/>
          <p:cNvSpPr>
            <a:spLocks noChangeAspect="1"/>
          </p:cNvSpPr>
          <p:nvPr userDrawn="1"/>
        </p:nvSpPr>
        <p:spPr>
          <a:xfrm>
            <a:off x="3245897" y="6211850"/>
            <a:ext cx="498564" cy="498564"/>
          </a:xfrm>
          <a:custGeom>
            <a:avLst/>
            <a:gdLst>
              <a:gd name="T0" fmla="*/ 6944 w 11868"/>
              <a:gd name="T1" fmla="*/ 2582 h 11868"/>
              <a:gd name="T2" fmla="*/ 5334 w 11868"/>
              <a:gd name="T3" fmla="*/ 2268 h 11868"/>
              <a:gd name="T4" fmla="*/ 1067 w 11868"/>
              <a:gd name="T5" fmla="*/ 6534 h 11868"/>
              <a:gd name="T6" fmla="*/ 5334 w 11868"/>
              <a:gd name="T7" fmla="*/ 10801 h 11868"/>
              <a:gd name="T8" fmla="*/ 9600 w 11868"/>
              <a:gd name="T9" fmla="*/ 6534 h 11868"/>
              <a:gd name="T10" fmla="*/ 9286 w 11868"/>
              <a:gd name="T11" fmla="*/ 4924 h 11868"/>
              <a:gd name="T12" fmla="*/ 9070 w 11868"/>
              <a:gd name="T13" fmla="*/ 4922 h 11868"/>
              <a:gd name="T14" fmla="*/ 7942 w 11868"/>
              <a:gd name="T15" fmla="*/ 4680 h 11868"/>
              <a:gd name="T16" fmla="*/ 8534 w 11868"/>
              <a:gd name="T17" fmla="*/ 6534 h 11868"/>
              <a:gd name="T18" fmla="*/ 5334 w 11868"/>
              <a:gd name="T19" fmla="*/ 9734 h 11868"/>
              <a:gd name="T20" fmla="*/ 2134 w 11868"/>
              <a:gd name="T21" fmla="*/ 6534 h 11868"/>
              <a:gd name="T22" fmla="*/ 5334 w 11868"/>
              <a:gd name="T23" fmla="*/ 3334 h 11868"/>
              <a:gd name="T24" fmla="*/ 7188 w 11868"/>
              <a:gd name="T25" fmla="*/ 3926 h 11868"/>
              <a:gd name="T26" fmla="*/ 7188 w 11868"/>
              <a:gd name="T27" fmla="*/ 3926 h 11868"/>
              <a:gd name="T28" fmla="*/ 6946 w 11868"/>
              <a:gd name="T29" fmla="*/ 2798 h 11868"/>
              <a:gd name="T30" fmla="*/ 6944 w 11868"/>
              <a:gd name="T31" fmla="*/ 2582 h 11868"/>
              <a:gd name="T32" fmla="*/ 7592 w 11868"/>
              <a:gd name="T33" fmla="*/ 1701 h 11868"/>
              <a:gd name="T34" fmla="*/ 8732 w 11868"/>
              <a:gd name="T35" fmla="*/ 327 h 11868"/>
              <a:gd name="T36" fmla="*/ 9653 w 11868"/>
              <a:gd name="T37" fmla="*/ 514 h 11868"/>
              <a:gd name="T38" fmla="*/ 10046 w 11868"/>
              <a:gd name="T39" fmla="*/ 1822 h 11868"/>
              <a:gd name="T40" fmla="*/ 11354 w 11868"/>
              <a:gd name="T41" fmla="*/ 2215 h 11868"/>
              <a:gd name="T42" fmla="*/ 11541 w 11868"/>
              <a:gd name="T43" fmla="*/ 3136 h 11868"/>
              <a:gd name="T44" fmla="*/ 10167 w 11868"/>
              <a:gd name="T45" fmla="*/ 4276 h 11868"/>
              <a:gd name="T46" fmla="*/ 10667 w 11868"/>
              <a:gd name="T47" fmla="*/ 6534 h 11868"/>
              <a:gd name="T48" fmla="*/ 5334 w 11868"/>
              <a:gd name="T49" fmla="*/ 11868 h 11868"/>
              <a:gd name="T50" fmla="*/ 0 w 11868"/>
              <a:gd name="T51" fmla="*/ 6534 h 11868"/>
              <a:gd name="T52" fmla="*/ 5334 w 11868"/>
              <a:gd name="T53" fmla="*/ 1201 h 11868"/>
              <a:gd name="T54" fmla="*/ 7592 w 11868"/>
              <a:gd name="T55" fmla="*/ 1701 h 11868"/>
              <a:gd name="T56" fmla="*/ 6417 w 11868"/>
              <a:gd name="T57" fmla="*/ 4696 h 11868"/>
              <a:gd name="T58" fmla="*/ 3647 w 11868"/>
              <a:gd name="T59" fmla="*/ 5228 h 11868"/>
              <a:gd name="T60" fmla="*/ 3826 w 11868"/>
              <a:gd name="T61" fmla="*/ 8042 h 11868"/>
              <a:gd name="T62" fmla="*/ 6640 w 11868"/>
              <a:gd name="T63" fmla="*/ 8221 h 11868"/>
              <a:gd name="T64" fmla="*/ 7172 w 11868"/>
              <a:gd name="T65" fmla="*/ 5451 h 11868"/>
              <a:gd name="T66" fmla="*/ 6364 w 11868"/>
              <a:gd name="T67" fmla="*/ 6258 h 11868"/>
              <a:gd name="T68" fmla="*/ 5334 w 11868"/>
              <a:gd name="T69" fmla="*/ 7601 h 11868"/>
              <a:gd name="T70" fmla="*/ 4278 w 11868"/>
              <a:gd name="T71" fmla="*/ 6395 h 11868"/>
              <a:gd name="T72" fmla="*/ 5610 w 11868"/>
              <a:gd name="T73" fmla="*/ 5504 h 11868"/>
              <a:gd name="T74" fmla="*/ 6417 w 11868"/>
              <a:gd name="T75" fmla="*/ 4696 h 11868"/>
              <a:gd name="T76" fmla="*/ 9464 w 11868"/>
              <a:gd name="T77" fmla="*/ 2762 h 11868"/>
              <a:gd name="T78" fmla="*/ 9106 w 11868"/>
              <a:gd name="T79" fmla="*/ 2404 h 11868"/>
              <a:gd name="T80" fmla="*/ 8917 w 11868"/>
              <a:gd name="T81" fmla="*/ 1774 h 11868"/>
              <a:gd name="T82" fmla="*/ 8043 w 11868"/>
              <a:gd name="T83" fmla="*/ 2827 h 11868"/>
              <a:gd name="T84" fmla="*/ 8220 w 11868"/>
              <a:gd name="T85" fmla="*/ 3648 h 11868"/>
              <a:gd name="T86" fmla="*/ 9041 w 11868"/>
              <a:gd name="T87" fmla="*/ 3825 h 11868"/>
              <a:gd name="T88" fmla="*/ 10094 w 11868"/>
              <a:gd name="T89" fmla="*/ 2951 h 11868"/>
              <a:gd name="T90" fmla="*/ 9464 w 11868"/>
              <a:gd name="T91" fmla="*/ 2762 h 1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868" h="11868">
                <a:moveTo>
                  <a:pt x="6944" y="2582"/>
                </a:moveTo>
                <a:cubicBezTo>
                  <a:pt x="6433" y="2374"/>
                  <a:pt x="5886" y="2267"/>
                  <a:pt x="5334" y="2268"/>
                </a:cubicBezTo>
                <a:cubicBezTo>
                  <a:pt x="2977" y="2268"/>
                  <a:pt x="1067" y="4178"/>
                  <a:pt x="1067" y="6534"/>
                </a:cubicBezTo>
                <a:cubicBezTo>
                  <a:pt x="1067" y="8891"/>
                  <a:pt x="2977" y="10801"/>
                  <a:pt x="5334" y="10801"/>
                </a:cubicBezTo>
                <a:cubicBezTo>
                  <a:pt x="7690" y="10801"/>
                  <a:pt x="9600" y="8891"/>
                  <a:pt x="9600" y="6534"/>
                </a:cubicBezTo>
                <a:cubicBezTo>
                  <a:pt x="9600" y="5965"/>
                  <a:pt x="9489" y="5421"/>
                  <a:pt x="9286" y="4924"/>
                </a:cubicBezTo>
                <a:cubicBezTo>
                  <a:pt x="9215" y="4938"/>
                  <a:pt x="9141" y="4938"/>
                  <a:pt x="9070" y="4922"/>
                </a:cubicBezTo>
                <a:lnTo>
                  <a:pt x="7942" y="4680"/>
                </a:lnTo>
                <a:cubicBezTo>
                  <a:pt x="8328" y="5221"/>
                  <a:pt x="8535" y="5870"/>
                  <a:pt x="8534" y="6534"/>
                </a:cubicBezTo>
                <a:cubicBezTo>
                  <a:pt x="8534" y="8302"/>
                  <a:pt x="7101" y="9734"/>
                  <a:pt x="5334" y="9734"/>
                </a:cubicBezTo>
                <a:cubicBezTo>
                  <a:pt x="3566" y="9734"/>
                  <a:pt x="2134" y="8302"/>
                  <a:pt x="2134" y="6534"/>
                </a:cubicBezTo>
                <a:cubicBezTo>
                  <a:pt x="2134" y="4767"/>
                  <a:pt x="3566" y="3334"/>
                  <a:pt x="5334" y="3334"/>
                </a:cubicBezTo>
                <a:cubicBezTo>
                  <a:pt x="6025" y="3334"/>
                  <a:pt x="6665" y="3554"/>
                  <a:pt x="7188" y="3926"/>
                </a:cubicBezTo>
                <a:lnTo>
                  <a:pt x="7188" y="3926"/>
                </a:lnTo>
                <a:lnTo>
                  <a:pt x="6946" y="2798"/>
                </a:lnTo>
                <a:cubicBezTo>
                  <a:pt x="6930" y="2727"/>
                  <a:pt x="6930" y="2653"/>
                  <a:pt x="6944" y="2582"/>
                </a:cubicBezTo>
                <a:close/>
                <a:moveTo>
                  <a:pt x="7592" y="1701"/>
                </a:moveTo>
                <a:lnTo>
                  <a:pt x="8732" y="327"/>
                </a:lnTo>
                <a:cubicBezTo>
                  <a:pt x="9004" y="0"/>
                  <a:pt x="9531" y="107"/>
                  <a:pt x="9653" y="514"/>
                </a:cubicBezTo>
                <a:lnTo>
                  <a:pt x="10046" y="1822"/>
                </a:lnTo>
                <a:lnTo>
                  <a:pt x="11354" y="2215"/>
                </a:lnTo>
                <a:cubicBezTo>
                  <a:pt x="11761" y="2337"/>
                  <a:pt x="11868" y="2864"/>
                  <a:pt x="11541" y="3136"/>
                </a:cubicBezTo>
                <a:lnTo>
                  <a:pt x="10167" y="4276"/>
                </a:lnTo>
                <a:cubicBezTo>
                  <a:pt x="10497" y="4983"/>
                  <a:pt x="10668" y="5754"/>
                  <a:pt x="10667" y="6534"/>
                </a:cubicBezTo>
                <a:cubicBezTo>
                  <a:pt x="10667" y="9480"/>
                  <a:pt x="8279" y="11868"/>
                  <a:pt x="5334" y="11868"/>
                </a:cubicBezTo>
                <a:cubicBezTo>
                  <a:pt x="2388" y="11868"/>
                  <a:pt x="0" y="9480"/>
                  <a:pt x="0" y="6534"/>
                </a:cubicBezTo>
                <a:cubicBezTo>
                  <a:pt x="0" y="3589"/>
                  <a:pt x="2388" y="1201"/>
                  <a:pt x="5334" y="1201"/>
                </a:cubicBezTo>
                <a:cubicBezTo>
                  <a:pt x="6141" y="1201"/>
                  <a:pt x="6906" y="1380"/>
                  <a:pt x="7592" y="1701"/>
                </a:cubicBezTo>
                <a:close/>
                <a:moveTo>
                  <a:pt x="6417" y="4696"/>
                </a:moveTo>
                <a:cubicBezTo>
                  <a:pt x="5492" y="4151"/>
                  <a:pt x="4305" y="4378"/>
                  <a:pt x="3647" y="5228"/>
                </a:cubicBezTo>
                <a:cubicBezTo>
                  <a:pt x="2990" y="6077"/>
                  <a:pt x="3067" y="7282"/>
                  <a:pt x="3826" y="8042"/>
                </a:cubicBezTo>
                <a:cubicBezTo>
                  <a:pt x="4586" y="8801"/>
                  <a:pt x="5791" y="8878"/>
                  <a:pt x="6640" y="8221"/>
                </a:cubicBezTo>
                <a:cubicBezTo>
                  <a:pt x="7490" y="7563"/>
                  <a:pt x="7717" y="6376"/>
                  <a:pt x="7172" y="5451"/>
                </a:cubicBezTo>
                <a:lnTo>
                  <a:pt x="6364" y="6258"/>
                </a:lnTo>
                <a:cubicBezTo>
                  <a:pt x="6545" y="6935"/>
                  <a:pt x="6035" y="7600"/>
                  <a:pt x="5334" y="7601"/>
                </a:cubicBezTo>
                <a:cubicBezTo>
                  <a:pt x="4690" y="7600"/>
                  <a:pt x="4194" y="7033"/>
                  <a:pt x="4278" y="6395"/>
                </a:cubicBezTo>
                <a:cubicBezTo>
                  <a:pt x="4362" y="5757"/>
                  <a:pt x="4988" y="5338"/>
                  <a:pt x="5610" y="5504"/>
                </a:cubicBezTo>
                <a:lnTo>
                  <a:pt x="6417" y="4696"/>
                </a:lnTo>
                <a:close/>
                <a:moveTo>
                  <a:pt x="9464" y="2762"/>
                </a:moveTo>
                <a:cubicBezTo>
                  <a:pt x="9292" y="2710"/>
                  <a:pt x="9158" y="2576"/>
                  <a:pt x="9106" y="2404"/>
                </a:cubicBezTo>
                <a:lnTo>
                  <a:pt x="8917" y="1774"/>
                </a:lnTo>
                <a:lnTo>
                  <a:pt x="8043" y="2827"/>
                </a:lnTo>
                <a:lnTo>
                  <a:pt x="8220" y="3648"/>
                </a:lnTo>
                <a:lnTo>
                  <a:pt x="9041" y="3825"/>
                </a:lnTo>
                <a:lnTo>
                  <a:pt x="10094" y="2951"/>
                </a:lnTo>
                <a:lnTo>
                  <a:pt x="9464" y="2762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tistics_102512"/>
          <p:cNvSpPr>
            <a:spLocks noChangeAspect="1"/>
          </p:cNvSpPr>
          <p:nvPr userDrawn="1"/>
        </p:nvSpPr>
        <p:spPr>
          <a:xfrm>
            <a:off x="9300945" y="6205965"/>
            <a:ext cx="505226" cy="504450"/>
          </a:xfrm>
          <a:custGeom>
            <a:avLst/>
            <a:gdLst>
              <a:gd name="connsiteX0" fmla="*/ 437722 w 608502"/>
              <a:gd name="connsiteY0" fmla="*/ 512587 h 607568"/>
              <a:gd name="connsiteX1" fmla="*/ 532663 w 608502"/>
              <a:gd name="connsiteY1" fmla="*/ 592838 h 607568"/>
              <a:gd name="connsiteX2" fmla="*/ 558318 w 608502"/>
              <a:gd name="connsiteY2" fmla="*/ 606494 h 607568"/>
              <a:gd name="connsiteX3" fmla="*/ 552019 w 608502"/>
              <a:gd name="connsiteY3" fmla="*/ 607568 h 607568"/>
              <a:gd name="connsiteX4" fmla="*/ 457233 w 608502"/>
              <a:gd name="connsiteY4" fmla="*/ 607568 h 607568"/>
              <a:gd name="connsiteX5" fmla="*/ 437722 w 608502"/>
              <a:gd name="connsiteY5" fmla="*/ 588081 h 607568"/>
              <a:gd name="connsiteX6" fmla="*/ 282247 w 608502"/>
              <a:gd name="connsiteY6" fmla="*/ 408856 h 607568"/>
              <a:gd name="connsiteX7" fmla="*/ 322821 w 608502"/>
              <a:gd name="connsiteY7" fmla="*/ 482050 h 607568"/>
              <a:gd name="connsiteX8" fmla="*/ 365393 w 608502"/>
              <a:gd name="connsiteY8" fmla="*/ 515347 h 607568"/>
              <a:gd name="connsiteX9" fmla="*/ 365393 w 608502"/>
              <a:gd name="connsiteY9" fmla="*/ 588081 h 607568"/>
              <a:gd name="connsiteX10" fmla="*/ 345875 w 608502"/>
              <a:gd name="connsiteY10" fmla="*/ 607568 h 607568"/>
              <a:gd name="connsiteX11" fmla="*/ 250895 w 608502"/>
              <a:gd name="connsiteY11" fmla="*/ 607568 h 607568"/>
              <a:gd name="connsiteX12" fmla="*/ 231530 w 608502"/>
              <a:gd name="connsiteY12" fmla="*/ 588081 h 607568"/>
              <a:gd name="connsiteX13" fmla="*/ 231530 w 608502"/>
              <a:gd name="connsiteY13" fmla="*/ 422973 h 607568"/>
              <a:gd name="connsiteX14" fmla="*/ 255659 w 608502"/>
              <a:gd name="connsiteY14" fmla="*/ 418523 h 607568"/>
              <a:gd name="connsiteX15" fmla="*/ 29361 w 608502"/>
              <a:gd name="connsiteY15" fmla="*/ 292846 h 607568"/>
              <a:gd name="connsiteX16" fmla="*/ 39346 w 608502"/>
              <a:gd name="connsiteY16" fmla="*/ 306963 h 607568"/>
              <a:gd name="connsiteX17" fmla="*/ 96334 w 608502"/>
              <a:gd name="connsiteY17" fmla="*/ 336425 h 607568"/>
              <a:gd name="connsiteX18" fmla="*/ 150250 w 608502"/>
              <a:gd name="connsiteY18" fmla="*/ 336425 h 607568"/>
              <a:gd name="connsiteX19" fmla="*/ 163153 w 608502"/>
              <a:gd name="connsiteY19" fmla="*/ 369877 h 607568"/>
              <a:gd name="connsiteX20" fmla="*/ 163153 w 608502"/>
              <a:gd name="connsiteY20" fmla="*/ 588080 h 607568"/>
              <a:gd name="connsiteX21" fmla="*/ 143799 w 608502"/>
              <a:gd name="connsiteY21" fmla="*/ 607568 h 607568"/>
              <a:gd name="connsiteX22" fmla="*/ 48869 w 608502"/>
              <a:gd name="connsiteY22" fmla="*/ 607568 h 607568"/>
              <a:gd name="connsiteX23" fmla="*/ 29361 w 608502"/>
              <a:gd name="connsiteY23" fmla="*/ 588080 h 607568"/>
              <a:gd name="connsiteX24" fmla="*/ 457241 w 608502"/>
              <a:gd name="connsiteY24" fmla="*/ 201464 h 607568"/>
              <a:gd name="connsiteX25" fmla="*/ 552067 w 608502"/>
              <a:gd name="connsiteY25" fmla="*/ 201464 h 607568"/>
              <a:gd name="connsiteX26" fmla="*/ 571585 w 608502"/>
              <a:gd name="connsiteY26" fmla="*/ 220945 h 607568"/>
              <a:gd name="connsiteX27" fmla="*/ 571585 w 608502"/>
              <a:gd name="connsiteY27" fmla="*/ 443362 h 607568"/>
              <a:gd name="connsiteX28" fmla="*/ 498429 w 608502"/>
              <a:gd name="connsiteY28" fmla="*/ 381545 h 607568"/>
              <a:gd name="connsiteX29" fmla="*/ 440027 w 608502"/>
              <a:gd name="connsiteY29" fmla="*/ 366360 h 607568"/>
              <a:gd name="connsiteX30" fmla="*/ 437722 w 608502"/>
              <a:gd name="connsiteY30" fmla="*/ 366820 h 607568"/>
              <a:gd name="connsiteX31" fmla="*/ 437722 w 608502"/>
              <a:gd name="connsiteY31" fmla="*/ 220945 h 607568"/>
              <a:gd name="connsiteX32" fmla="*/ 457241 w 608502"/>
              <a:gd name="connsiteY32" fmla="*/ 201464 h 607568"/>
              <a:gd name="connsiteX33" fmla="*/ 35985 w 608502"/>
              <a:gd name="connsiteY33" fmla="*/ 143719 h 607568"/>
              <a:gd name="connsiteX34" fmla="*/ 55922 w 608502"/>
              <a:gd name="connsiteY34" fmla="*/ 156337 h 607568"/>
              <a:gd name="connsiteX35" fmla="*/ 112160 w 608502"/>
              <a:gd name="connsiteY35" fmla="*/ 236261 h 607568"/>
              <a:gd name="connsiteX36" fmla="*/ 198055 w 608502"/>
              <a:gd name="connsiteY36" fmla="*/ 236261 h 607568"/>
              <a:gd name="connsiteX37" fmla="*/ 226635 w 608502"/>
              <a:gd name="connsiteY37" fmla="*/ 255897 h 607568"/>
              <a:gd name="connsiteX38" fmla="*/ 249222 w 608502"/>
              <a:gd name="connsiteY38" fmla="*/ 314038 h 607568"/>
              <a:gd name="connsiteX39" fmla="*/ 303463 w 608502"/>
              <a:gd name="connsiteY39" fmla="*/ 294095 h 607568"/>
              <a:gd name="connsiteX40" fmla="*/ 340956 w 608502"/>
              <a:gd name="connsiteY40" fmla="*/ 307902 h 607568"/>
              <a:gd name="connsiteX41" fmla="*/ 399806 w 608502"/>
              <a:gd name="connsiteY41" fmla="*/ 413906 h 607568"/>
              <a:gd name="connsiteX42" fmla="*/ 447594 w 608502"/>
              <a:gd name="connsiteY42" fmla="*/ 404548 h 607568"/>
              <a:gd name="connsiteX43" fmla="*/ 473254 w 608502"/>
              <a:gd name="connsiteY43" fmla="*/ 411298 h 607568"/>
              <a:gd name="connsiteX44" fmla="*/ 597563 w 608502"/>
              <a:gd name="connsiteY44" fmla="*/ 516228 h 607568"/>
              <a:gd name="connsiteX45" fmla="*/ 601251 w 608502"/>
              <a:gd name="connsiteY45" fmla="*/ 559488 h 607568"/>
              <a:gd name="connsiteX46" fmla="*/ 577741 w 608502"/>
              <a:gd name="connsiteY46" fmla="*/ 570380 h 607568"/>
              <a:gd name="connsiteX47" fmla="*/ 557919 w 608502"/>
              <a:gd name="connsiteY47" fmla="*/ 563017 h 607568"/>
              <a:gd name="connsiteX48" fmla="*/ 444828 w 608502"/>
              <a:gd name="connsiteY48" fmla="*/ 467598 h 607568"/>
              <a:gd name="connsiteX49" fmla="*/ 389665 w 608502"/>
              <a:gd name="connsiteY49" fmla="*/ 478336 h 607568"/>
              <a:gd name="connsiteX50" fmla="*/ 356936 w 608502"/>
              <a:gd name="connsiteY50" fmla="*/ 463149 h 607568"/>
              <a:gd name="connsiteX51" fmla="*/ 300083 w 608502"/>
              <a:gd name="connsiteY51" fmla="*/ 360827 h 607568"/>
              <a:gd name="connsiteX52" fmla="*/ 242154 w 608502"/>
              <a:gd name="connsiteY52" fmla="*/ 382151 h 607568"/>
              <a:gd name="connsiteX53" fmla="*/ 202818 w 608502"/>
              <a:gd name="connsiteY53" fmla="*/ 364356 h 607568"/>
              <a:gd name="connsiteX54" fmla="*/ 177004 w 608502"/>
              <a:gd name="connsiteY54" fmla="*/ 297624 h 607568"/>
              <a:gd name="connsiteX55" fmla="*/ 96334 w 608502"/>
              <a:gd name="connsiteY55" fmla="*/ 297624 h 607568"/>
              <a:gd name="connsiteX56" fmla="*/ 71134 w 608502"/>
              <a:gd name="connsiteY56" fmla="*/ 284584 h 607568"/>
              <a:gd name="connsiteX57" fmla="*/ 5523 w 608502"/>
              <a:gd name="connsiteY57" fmla="*/ 191620 h 607568"/>
              <a:gd name="connsiteX58" fmla="*/ 13052 w 608502"/>
              <a:gd name="connsiteY58" fmla="*/ 148820 h 607568"/>
              <a:gd name="connsiteX59" fmla="*/ 35985 w 608502"/>
              <a:gd name="connsiteY59" fmla="*/ 143719 h 607568"/>
              <a:gd name="connsiteX60" fmla="*/ 250895 w 608502"/>
              <a:gd name="connsiteY60" fmla="*/ 99286 h 607568"/>
              <a:gd name="connsiteX61" fmla="*/ 345875 w 608502"/>
              <a:gd name="connsiteY61" fmla="*/ 99286 h 607568"/>
              <a:gd name="connsiteX62" fmla="*/ 365393 w 608502"/>
              <a:gd name="connsiteY62" fmla="*/ 118615 h 607568"/>
              <a:gd name="connsiteX63" fmla="*/ 365393 w 608502"/>
              <a:gd name="connsiteY63" fmla="*/ 275699 h 607568"/>
              <a:gd name="connsiteX64" fmla="*/ 289932 w 608502"/>
              <a:gd name="connsiteY64" fmla="*/ 257598 h 607568"/>
              <a:gd name="connsiteX65" fmla="*/ 271643 w 608502"/>
              <a:gd name="connsiteY65" fmla="*/ 264347 h 607568"/>
              <a:gd name="connsiteX66" fmla="*/ 263036 w 608502"/>
              <a:gd name="connsiteY66" fmla="*/ 241951 h 607568"/>
              <a:gd name="connsiteX67" fmla="*/ 231530 w 608502"/>
              <a:gd name="connsiteY67" fmla="*/ 206054 h 607568"/>
              <a:gd name="connsiteX68" fmla="*/ 231530 w 608502"/>
              <a:gd name="connsiteY68" fmla="*/ 118615 h 607568"/>
              <a:gd name="connsiteX69" fmla="*/ 250895 w 608502"/>
              <a:gd name="connsiteY69" fmla="*/ 99286 h 607568"/>
              <a:gd name="connsiteX70" fmla="*/ 48869 w 608502"/>
              <a:gd name="connsiteY70" fmla="*/ 0 h 607568"/>
              <a:gd name="connsiteX71" fmla="*/ 143799 w 608502"/>
              <a:gd name="connsiteY71" fmla="*/ 0 h 607568"/>
              <a:gd name="connsiteX72" fmla="*/ 163153 w 608502"/>
              <a:gd name="connsiteY72" fmla="*/ 19483 h 607568"/>
              <a:gd name="connsiteX73" fmla="*/ 163153 w 608502"/>
              <a:gd name="connsiteY73" fmla="*/ 197442 h 607568"/>
              <a:gd name="connsiteX74" fmla="*/ 132432 w 608502"/>
              <a:gd name="connsiteY74" fmla="*/ 197442 h 607568"/>
              <a:gd name="connsiteX75" fmla="*/ 87732 w 608502"/>
              <a:gd name="connsiteY75" fmla="*/ 133929 h 607568"/>
              <a:gd name="connsiteX76" fmla="*/ 29361 w 608502"/>
              <a:gd name="connsiteY76" fmla="*/ 104320 h 607568"/>
              <a:gd name="connsiteX77" fmla="*/ 29361 w 608502"/>
              <a:gd name="connsiteY77" fmla="*/ 19483 h 607568"/>
              <a:gd name="connsiteX78" fmla="*/ 48869 w 608502"/>
              <a:gd name="connsiteY78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8502" h="607568">
                <a:moveTo>
                  <a:pt x="437722" y="512587"/>
                </a:moveTo>
                <a:lnTo>
                  <a:pt x="532663" y="592838"/>
                </a:lnTo>
                <a:cubicBezTo>
                  <a:pt x="540344" y="599282"/>
                  <a:pt x="549101" y="603886"/>
                  <a:pt x="558318" y="606494"/>
                </a:cubicBezTo>
                <a:cubicBezTo>
                  <a:pt x="556321" y="607108"/>
                  <a:pt x="554324" y="607568"/>
                  <a:pt x="552019" y="607568"/>
                </a:cubicBezTo>
                <a:lnTo>
                  <a:pt x="457233" y="607568"/>
                </a:lnTo>
                <a:cubicBezTo>
                  <a:pt x="446479" y="607568"/>
                  <a:pt x="437722" y="598822"/>
                  <a:pt x="437722" y="588081"/>
                </a:cubicBezTo>
                <a:close/>
                <a:moveTo>
                  <a:pt x="282247" y="408856"/>
                </a:moveTo>
                <a:lnTo>
                  <a:pt x="322821" y="482050"/>
                </a:lnTo>
                <a:cubicBezTo>
                  <a:pt x="332196" y="498775"/>
                  <a:pt x="347719" y="510591"/>
                  <a:pt x="365393" y="515347"/>
                </a:cubicBezTo>
                <a:lnTo>
                  <a:pt x="365393" y="588081"/>
                </a:lnTo>
                <a:cubicBezTo>
                  <a:pt x="365393" y="598822"/>
                  <a:pt x="356633" y="607568"/>
                  <a:pt x="345875" y="607568"/>
                </a:cubicBezTo>
                <a:lnTo>
                  <a:pt x="250895" y="607568"/>
                </a:lnTo>
                <a:cubicBezTo>
                  <a:pt x="240137" y="607568"/>
                  <a:pt x="231530" y="598822"/>
                  <a:pt x="231530" y="588081"/>
                </a:cubicBezTo>
                <a:lnTo>
                  <a:pt x="231530" y="422973"/>
                </a:lnTo>
                <a:cubicBezTo>
                  <a:pt x="239522" y="422973"/>
                  <a:pt x="247667" y="421592"/>
                  <a:pt x="255659" y="418523"/>
                </a:cubicBezTo>
                <a:close/>
                <a:moveTo>
                  <a:pt x="29361" y="292846"/>
                </a:moveTo>
                <a:lnTo>
                  <a:pt x="39346" y="306963"/>
                </a:lnTo>
                <a:cubicBezTo>
                  <a:pt x="52402" y="325531"/>
                  <a:pt x="73600" y="336425"/>
                  <a:pt x="96334" y="336425"/>
                </a:cubicBezTo>
                <a:lnTo>
                  <a:pt x="150250" y="336425"/>
                </a:lnTo>
                <a:lnTo>
                  <a:pt x="163153" y="369877"/>
                </a:lnTo>
                <a:lnTo>
                  <a:pt x="163153" y="588080"/>
                </a:lnTo>
                <a:cubicBezTo>
                  <a:pt x="163153" y="598822"/>
                  <a:pt x="154551" y="607568"/>
                  <a:pt x="143799" y="607568"/>
                </a:cubicBezTo>
                <a:lnTo>
                  <a:pt x="48869" y="607568"/>
                </a:lnTo>
                <a:cubicBezTo>
                  <a:pt x="38117" y="607568"/>
                  <a:pt x="29361" y="598822"/>
                  <a:pt x="29361" y="588080"/>
                </a:cubicBezTo>
                <a:close/>
                <a:moveTo>
                  <a:pt x="457241" y="201464"/>
                </a:moveTo>
                <a:lnTo>
                  <a:pt x="552067" y="201464"/>
                </a:lnTo>
                <a:cubicBezTo>
                  <a:pt x="562825" y="201464"/>
                  <a:pt x="571585" y="210207"/>
                  <a:pt x="571585" y="220945"/>
                </a:cubicBezTo>
                <a:lnTo>
                  <a:pt x="571585" y="443362"/>
                </a:lnTo>
                <a:lnTo>
                  <a:pt x="498429" y="381545"/>
                </a:lnTo>
                <a:cubicBezTo>
                  <a:pt x="482292" y="367894"/>
                  <a:pt x="460775" y="362372"/>
                  <a:pt x="440027" y="366360"/>
                </a:cubicBezTo>
                <a:lnTo>
                  <a:pt x="437722" y="366820"/>
                </a:lnTo>
                <a:lnTo>
                  <a:pt x="437722" y="220945"/>
                </a:lnTo>
                <a:cubicBezTo>
                  <a:pt x="437722" y="210207"/>
                  <a:pt x="446482" y="201464"/>
                  <a:pt x="457241" y="201464"/>
                </a:cubicBezTo>
                <a:close/>
                <a:moveTo>
                  <a:pt x="35985" y="143719"/>
                </a:moveTo>
                <a:cubicBezTo>
                  <a:pt x="43745" y="145061"/>
                  <a:pt x="51005" y="149357"/>
                  <a:pt x="55922" y="156337"/>
                </a:cubicBezTo>
                <a:lnTo>
                  <a:pt x="112160" y="236261"/>
                </a:lnTo>
                <a:lnTo>
                  <a:pt x="198055" y="236261"/>
                </a:lnTo>
                <a:cubicBezTo>
                  <a:pt x="210808" y="236261"/>
                  <a:pt x="222179" y="244085"/>
                  <a:pt x="226635" y="255897"/>
                </a:cubicBezTo>
                <a:lnTo>
                  <a:pt x="249222" y="314038"/>
                </a:lnTo>
                <a:lnTo>
                  <a:pt x="303463" y="294095"/>
                </a:lnTo>
                <a:cubicBezTo>
                  <a:pt x="317753" y="288880"/>
                  <a:pt x="333580" y="294709"/>
                  <a:pt x="340956" y="307902"/>
                </a:cubicBezTo>
                <a:lnTo>
                  <a:pt x="399806" y="413906"/>
                </a:lnTo>
                <a:lnTo>
                  <a:pt x="447594" y="404548"/>
                </a:lnTo>
                <a:cubicBezTo>
                  <a:pt x="456659" y="402707"/>
                  <a:pt x="466186" y="405162"/>
                  <a:pt x="473254" y="411298"/>
                </a:cubicBezTo>
                <a:lnTo>
                  <a:pt x="597563" y="516228"/>
                </a:lnTo>
                <a:cubicBezTo>
                  <a:pt x="610624" y="527120"/>
                  <a:pt x="612160" y="546602"/>
                  <a:pt x="601251" y="559488"/>
                </a:cubicBezTo>
                <a:cubicBezTo>
                  <a:pt x="595104" y="566698"/>
                  <a:pt x="586499" y="570380"/>
                  <a:pt x="577741" y="570380"/>
                </a:cubicBezTo>
                <a:cubicBezTo>
                  <a:pt x="570673" y="570380"/>
                  <a:pt x="563605" y="567926"/>
                  <a:pt x="557919" y="563017"/>
                </a:cubicBezTo>
                <a:lnTo>
                  <a:pt x="444828" y="467598"/>
                </a:lnTo>
                <a:lnTo>
                  <a:pt x="389665" y="478336"/>
                </a:lnTo>
                <a:cubicBezTo>
                  <a:pt x="376604" y="480944"/>
                  <a:pt x="363390" y="474808"/>
                  <a:pt x="356936" y="463149"/>
                </a:cubicBezTo>
                <a:lnTo>
                  <a:pt x="300083" y="360827"/>
                </a:lnTo>
                <a:lnTo>
                  <a:pt x="242154" y="382151"/>
                </a:lnTo>
                <a:cubicBezTo>
                  <a:pt x="226328" y="387980"/>
                  <a:pt x="208964" y="380003"/>
                  <a:pt x="202818" y="364356"/>
                </a:cubicBezTo>
                <a:lnTo>
                  <a:pt x="177004" y="297624"/>
                </a:lnTo>
                <a:lnTo>
                  <a:pt x="96334" y="297624"/>
                </a:lnTo>
                <a:cubicBezTo>
                  <a:pt x="86346" y="297624"/>
                  <a:pt x="76973" y="292715"/>
                  <a:pt x="71134" y="284584"/>
                </a:cubicBezTo>
                <a:lnTo>
                  <a:pt x="5523" y="191620"/>
                </a:lnTo>
                <a:cubicBezTo>
                  <a:pt x="-4158" y="177814"/>
                  <a:pt x="-777" y="158638"/>
                  <a:pt x="13052" y="148820"/>
                </a:cubicBezTo>
                <a:cubicBezTo>
                  <a:pt x="19966" y="143987"/>
                  <a:pt x="28225" y="142377"/>
                  <a:pt x="35985" y="143719"/>
                </a:cubicBezTo>
                <a:close/>
                <a:moveTo>
                  <a:pt x="250895" y="99286"/>
                </a:moveTo>
                <a:lnTo>
                  <a:pt x="345875" y="99286"/>
                </a:lnTo>
                <a:cubicBezTo>
                  <a:pt x="356633" y="99286"/>
                  <a:pt x="365393" y="107876"/>
                  <a:pt x="365393" y="118615"/>
                </a:cubicBezTo>
                <a:lnTo>
                  <a:pt x="365393" y="275699"/>
                </a:lnTo>
                <a:cubicBezTo>
                  <a:pt x="346643" y="255450"/>
                  <a:pt x="316981" y="247626"/>
                  <a:pt x="289932" y="257598"/>
                </a:cubicBezTo>
                <a:lnTo>
                  <a:pt x="271643" y="264347"/>
                </a:lnTo>
                <a:lnTo>
                  <a:pt x="263036" y="241951"/>
                </a:lnTo>
                <a:cubicBezTo>
                  <a:pt x="256889" y="226303"/>
                  <a:pt x="245516" y="213724"/>
                  <a:pt x="231530" y="206054"/>
                </a:cubicBezTo>
                <a:lnTo>
                  <a:pt x="231530" y="118615"/>
                </a:lnTo>
                <a:cubicBezTo>
                  <a:pt x="231530" y="107876"/>
                  <a:pt x="240137" y="99286"/>
                  <a:pt x="250895" y="99286"/>
                </a:cubicBezTo>
                <a:close/>
                <a:moveTo>
                  <a:pt x="48869" y="0"/>
                </a:moveTo>
                <a:lnTo>
                  <a:pt x="143799" y="0"/>
                </a:lnTo>
                <a:cubicBezTo>
                  <a:pt x="154551" y="0"/>
                  <a:pt x="163153" y="8744"/>
                  <a:pt x="163153" y="19483"/>
                </a:cubicBezTo>
                <a:lnTo>
                  <a:pt x="163153" y="197442"/>
                </a:lnTo>
                <a:lnTo>
                  <a:pt x="132432" y="197442"/>
                </a:lnTo>
                <a:lnTo>
                  <a:pt x="87732" y="133929"/>
                </a:lnTo>
                <a:cubicBezTo>
                  <a:pt x="73907" y="114292"/>
                  <a:pt x="51788" y="104014"/>
                  <a:pt x="29361" y="104320"/>
                </a:cubicBezTo>
                <a:lnTo>
                  <a:pt x="29361" y="19483"/>
                </a:lnTo>
                <a:cubicBezTo>
                  <a:pt x="29361" y="8744"/>
                  <a:pt x="38117" y="0"/>
                  <a:pt x="48869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"/>
          <p:cNvSpPr/>
          <p:nvPr userDrawn="1"/>
        </p:nvSpPr>
        <p:spPr>
          <a:xfrm>
            <a:off x="73109" y="6136770"/>
            <a:ext cx="2927260" cy="618987"/>
          </a:xfrm>
          <a:prstGeom prst="roundRect">
            <a:avLst>
              <a:gd name="adj" fmla="val 23366"/>
            </a:avLst>
          </a:prstGeom>
          <a:solidFill>
            <a:srgbClr val="D7908A"/>
          </a:solidFill>
          <a:ln w="12700">
            <a:miter lim="400000"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800" dirty="0"/>
          </a:p>
        </p:txBody>
      </p:sp>
      <p:sp>
        <p:nvSpPr>
          <p:cNvPr id="23" name="Lorem ipsum dolor sit amet."/>
          <p:cNvSpPr txBox="1"/>
          <p:nvPr userDrawn="1"/>
        </p:nvSpPr>
        <p:spPr>
          <a:xfrm>
            <a:off x="600906" y="6087802"/>
            <a:ext cx="2448689" cy="7181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457200">
              <a:defRPr sz="2800">
                <a:solidFill>
                  <a:srgbClr val="479FF8"/>
                </a:solidFill>
                <a:latin typeface="Nunito-SemiBold"/>
                <a:ea typeface="Nunito-SemiBold"/>
                <a:cs typeface="Nunito-SemiBold"/>
                <a:sym typeface="Nunito-SemiBold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 of the Chinese Stock Market</a:t>
            </a:r>
            <a:endParaRPr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图形 23" descr="硬币"/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696" y="6150622"/>
            <a:ext cx="495941" cy="627099"/>
          </a:xfrm>
          <a:prstGeom prst="rect">
            <a:avLst/>
          </a:prstGeom>
        </p:spPr>
      </p:pic>
      <p:sp>
        <p:nvSpPr>
          <p:cNvPr id="25" name="iconfont-11119-5252508"/>
          <p:cNvSpPr/>
          <p:nvPr userDrawn="1"/>
        </p:nvSpPr>
        <p:spPr>
          <a:xfrm>
            <a:off x="6337450" y="6246665"/>
            <a:ext cx="526534" cy="469458"/>
          </a:xfrm>
          <a:custGeom>
            <a:avLst/>
            <a:gdLst>
              <a:gd name="connsiteX0" fmla="*/ 333482 w 609487"/>
              <a:gd name="connsiteY0" fmla="*/ 277641 h 543419"/>
              <a:gd name="connsiteX1" fmla="*/ 363955 w 609487"/>
              <a:gd name="connsiteY1" fmla="*/ 277641 h 543419"/>
              <a:gd name="connsiteX2" fmla="*/ 363955 w 609487"/>
              <a:gd name="connsiteY2" fmla="*/ 418428 h 543419"/>
              <a:gd name="connsiteX3" fmla="*/ 333482 w 609487"/>
              <a:gd name="connsiteY3" fmla="*/ 418428 h 543419"/>
              <a:gd name="connsiteX4" fmla="*/ 455373 w 609487"/>
              <a:gd name="connsiteY4" fmla="*/ 262167 h 543419"/>
              <a:gd name="connsiteX5" fmla="*/ 485846 w 609487"/>
              <a:gd name="connsiteY5" fmla="*/ 262167 h 543419"/>
              <a:gd name="connsiteX6" fmla="*/ 485846 w 609487"/>
              <a:gd name="connsiteY6" fmla="*/ 419666 h 543419"/>
              <a:gd name="connsiteX7" fmla="*/ 455373 w 609487"/>
              <a:gd name="connsiteY7" fmla="*/ 419666 h 543419"/>
              <a:gd name="connsiteX8" fmla="*/ 153692 w 609487"/>
              <a:gd name="connsiteY8" fmla="*/ 227458 h 543419"/>
              <a:gd name="connsiteX9" fmla="*/ 80557 w 609487"/>
              <a:gd name="connsiteY9" fmla="*/ 317063 h 543419"/>
              <a:gd name="connsiteX10" fmla="*/ 171976 w 609487"/>
              <a:gd name="connsiteY10" fmla="*/ 408477 h 543419"/>
              <a:gd name="connsiteX11" fmla="*/ 261538 w 609487"/>
              <a:gd name="connsiteY11" fmla="*/ 335346 h 543419"/>
              <a:gd name="connsiteX12" fmla="*/ 153692 w 609487"/>
              <a:gd name="connsiteY12" fmla="*/ 335346 h 543419"/>
              <a:gd name="connsiteX13" fmla="*/ 516319 w 609487"/>
              <a:gd name="connsiteY13" fmla="*/ 227363 h 543419"/>
              <a:gd name="connsiteX14" fmla="*/ 546792 w 609487"/>
              <a:gd name="connsiteY14" fmla="*/ 227363 h 543419"/>
              <a:gd name="connsiteX15" fmla="*/ 546792 w 609487"/>
              <a:gd name="connsiteY15" fmla="*/ 419666 h 543419"/>
              <a:gd name="connsiteX16" fmla="*/ 516319 w 609487"/>
              <a:gd name="connsiteY16" fmla="*/ 419666 h 543419"/>
              <a:gd name="connsiteX17" fmla="*/ 394428 w 609487"/>
              <a:gd name="connsiteY17" fmla="*/ 227363 h 543419"/>
              <a:gd name="connsiteX18" fmla="*/ 424901 w 609487"/>
              <a:gd name="connsiteY18" fmla="*/ 227363 h 543419"/>
              <a:gd name="connsiteX19" fmla="*/ 424901 w 609487"/>
              <a:gd name="connsiteY19" fmla="*/ 419666 h 543419"/>
              <a:gd name="connsiteX20" fmla="*/ 394428 w 609487"/>
              <a:gd name="connsiteY20" fmla="*/ 419666 h 543419"/>
              <a:gd name="connsiteX21" fmla="*/ 171976 w 609487"/>
              <a:gd name="connsiteY21" fmla="*/ 207366 h 543419"/>
              <a:gd name="connsiteX22" fmla="*/ 171976 w 609487"/>
              <a:gd name="connsiteY22" fmla="*/ 317063 h 543419"/>
              <a:gd name="connsiteX23" fmla="*/ 281631 w 609487"/>
              <a:gd name="connsiteY23" fmla="*/ 317063 h 543419"/>
              <a:gd name="connsiteX24" fmla="*/ 171976 w 609487"/>
              <a:gd name="connsiteY24" fmla="*/ 426760 h 543419"/>
              <a:gd name="connsiteX25" fmla="*/ 62274 w 609487"/>
              <a:gd name="connsiteY25" fmla="*/ 317063 h 543419"/>
              <a:gd name="connsiteX26" fmla="*/ 171976 w 609487"/>
              <a:gd name="connsiteY26" fmla="*/ 207366 h 543419"/>
              <a:gd name="connsiteX27" fmla="*/ 365669 w 609487"/>
              <a:gd name="connsiteY27" fmla="*/ 162992 h 543419"/>
              <a:gd name="connsiteX28" fmla="*/ 508701 w 609487"/>
              <a:gd name="connsiteY28" fmla="*/ 162992 h 543419"/>
              <a:gd name="connsiteX29" fmla="*/ 508701 w 609487"/>
              <a:gd name="connsiteY29" fmla="*/ 187369 h 543419"/>
              <a:gd name="connsiteX30" fmla="*/ 365669 w 609487"/>
              <a:gd name="connsiteY30" fmla="*/ 187369 h 543419"/>
              <a:gd name="connsiteX31" fmla="*/ 60560 w 609487"/>
              <a:gd name="connsiteY31" fmla="*/ 162992 h 543419"/>
              <a:gd name="connsiteX32" fmla="*/ 340053 w 609487"/>
              <a:gd name="connsiteY32" fmla="*/ 162992 h 543419"/>
              <a:gd name="connsiteX33" fmla="*/ 340053 w 609487"/>
              <a:gd name="connsiteY33" fmla="*/ 187369 h 543419"/>
              <a:gd name="connsiteX34" fmla="*/ 60560 w 609487"/>
              <a:gd name="connsiteY34" fmla="*/ 187369 h 543419"/>
              <a:gd name="connsiteX35" fmla="*/ 60560 w 609487"/>
              <a:gd name="connsiteY35" fmla="*/ 110191 h 543419"/>
              <a:gd name="connsiteX36" fmla="*/ 409664 w 609487"/>
              <a:gd name="connsiteY36" fmla="*/ 110191 h 543419"/>
              <a:gd name="connsiteX37" fmla="*/ 409664 w 609487"/>
              <a:gd name="connsiteY37" fmla="*/ 134568 h 543419"/>
              <a:gd name="connsiteX38" fmla="*/ 60560 w 609487"/>
              <a:gd name="connsiteY38" fmla="*/ 134568 h 543419"/>
              <a:gd name="connsiteX39" fmla="*/ 199830 w 609487"/>
              <a:gd name="connsiteY39" fmla="*/ 57437 h 543419"/>
              <a:gd name="connsiteX40" fmla="*/ 236350 w 609487"/>
              <a:gd name="connsiteY40" fmla="*/ 57437 h 543419"/>
              <a:gd name="connsiteX41" fmla="*/ 236350 w 609487"/>
              <a:gd name="connsiteY41" fmla="*/ 81862 h 543419"/>
              <a:gd name="connsiteX42" fmla="*/ 199830 w 609487"/>
              <a:gd name="connsiteY42" fmla="*/ 81862 h 543419"/>
              <a:gd name="connsiteX43" fmla="*/ 130171 w 609487"/>
              <a:gd name="connsiteY43" fmla="*/ 57437 h 543419"/>
              <a:gd name="connsiteX44" fmla="*/ 166738 w 609487"/>
              <a:gd name="connsiteY44" fmla="*/ 57437 h 543419"/>
              <a:gd name="connsiteX45" fmla="*/ 166738 w 609487"/>
              <a:gd name="connsiteY45" fmla="*/ 81862 h 543419"/>
              <a:gd name="connsiteX46" fmla="*/ 130171 w 609487"/>
              <a:gd name="connsiteY46" fmla="*/ 81862 h 543419"/>
              <a:gd name="connsiteX47" fmla="*/ 60560 w 609487"/>
              <a:gd name="connsiteY47" fmla="*/ 57437 h 543419"/>
              <a:gd name="connsiteX48" fmla="*/ 97079 w 609487"/>
              <a:gd name="connsiteY48" fmla="*/ 57437 h 543419"/>
              <a:gd name="connsiteX49" fmla="*/ 97079 w 609487"/>
              <a:gd name="connsiteY49" fmla="*/ 81862 h 543419"/>
              <a:gd name="connsiteX50" fmla="*/ 60512 w 609487"/>
              <a:gd name="connsiteY50" fmla="*/ 81862 h 543419"/>
              <a:gd name="connsiteX51" fmla="*/ 34427 w 609487"/>
              <a:gd name="connsiteY51" fmla="*/ 24385 h 543419"/>
              <a:gd name="connsiteX52" fmla="*/ 24379 w 609487"/>
              <a:gd name="connsiteY52" fmla="*/ 34434 h 543419"/>
              <a:gd name="connsiteX53" fmla="*/ 24379 w 609487"/>
              <a:gd name="connsiteY53" fmla="*/ 436688 h 543419"/>
              <a:gd name="connsiteX54" fmla="*/ 34427 w 609487"/>
              <a:gd name="connsiteY54" fmla="*/ 446737 h 543419"/>
              <a:gd name="connsiteX55" fmla="*/ 575061 w 609487"/>
              <a:gd name="connsiteY55" fmla="*/ 446737 h 543419"/>
              <a:gd name="connsiteX56" fmla="*/ 585108 w 609487"/>
              <a:gd name="connsiteY56" fmla="*/ 436688 h 543419"/>
              <a:gd name="connsiteX57" fmla="*/ 585155 w 609487"/>
              <a:gd name="connsiteY57" fmla="*/ 436688 h 543419"/>
              <a:gd name="connsiteX58" fmla="*/ 585155 w 609487"/>
              <a:gd name="connsiteY58" fmla="*/ 34434 h 543419"/>
              <a:gd name="connsiteX59" fmla="*/ 575108 w 609487"/>
              <a:gd name="connsiteY59" fmla="*/ 24385 h 543419"/>
              <a:gd name="connsiteX60" fmla="*/ 34427 w 609487"/>
              <a:gd name="connsiteY60" fmla="*/ 0 h 543419"/>
              <a:gd name="connsiteX61" fmla="*/ 575108 w 609487"/>
              <a:gd name="connsiteY61" fmla="*/ 0 h 543419"/>
              <a:gd name="connsiteX62" fmla="*/ 609487 w 609487"/>
              <a:gd name="connsiteY62" fmla="*/ 34434 h 543419"/>
              <a:gd name="connsiteX63" fmla="*/ 609487 w 609487"/>
              <a:gd name="connsiteY63" fmla="*/ 436688 h 543419"/>
              <a:gd name="connsiteX64" fmla="*/ 575108 w 609487"/>
              <a:gd name="connsiteY64" fmla="*/ 471122 h 543419"/>
              <a:gd name="connsiteX65" fmla="*/ 323028 w 609487"/>
              <a:gd name="connsiteY65" fmla="*/ 471122 h 543419"/>
              <a:gd name="connsiteX66" fmla="*/ 323028 w 609487"/>
              <a:gd name="connsiteY66" fmla="*/ 512938 h 543419"/>
              <a:gd name="connsiteX67" fmla="*/ 508065 w 609487"/>
              <a:gd name="connsiteY67" fmla="*/ 512938 h 543419"/>
              <a:gd name="connsiteX68" fmla="*/ 523302 w 609487"/>
              <a:gd name="connsiteY68" fmla="*/ 528179 h 543419"/>
              <a:gd name="connsiteX69" fmla="*/ 508065 w 609487"/>
              <a:gd name="connsiteY69" fmla="*/ 543419 h 543419"/>
              <a:gd name="connsiteX70" fmla="*/ 101422 w 609487"/>
              <a:gd name="connsiteY70" fmla="*/ 543419 h 543419"/>
              <a:gd name="connsiteX71" fmla="*/ 86185 w 609487"/>
              <a:gd name="connsiteY71" fmla="*/ 528179 h 543419"/>
              <a:gd name="connsiteX72" fmla="*/ 101422 w 609487"/>
              <a:gd name="connsiteY72" fmla="*/ 512938 h 543419"/>
              <a:gd name="connsiteX73" fmla="*/ 286507 w 609487"/>
              <a:gd name="connsiteY73" fmla="*/ 512938 h 543419"/>
              <a:gd name="connsiteX74" fmla="*/ 286507 w 609487"/>
              <a:gd name="connsiteY74" fmla="*/ 471122 h 543419"/>
              <a:gd name="connsiteX75" fmla="*/ 34427 w 609487"/>
              <a:gd name="connsiteY75" fmla="*/ 471122 h 543419"/>
              <a:gd name="connsiteX76" fmla="*/ 0 w 609487"/>
              <a:gd name="connsiteY76" fmla="*/ 436688 h 543419"/>
              <a:gd name="connsiteX77" fmla="*/ 0 w 609487"/>
              <a:gd name="connsiteY77" fmla="*/ 34434 h 543419"/>
              <a:gd name="connsiteX78" fmla="*/ 34427 w 609487"/>
              <a:gd name="connsiteY78" fmla="*/ 0 h 5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9487" h="543419">
                <a:moveTo>
                  <a:pt x="333482" y="277641"/>
                </a:moveTo>
                <a:lnTo>
                  <a:pt x="363955" y="277641"/>
                </a:lnTo>
                <a:lnTo>
                  <a:pt x="363955" y="418428"/>
                </a:lnTo>
                <a:lnTo>
                  <a:pt x="333482" y="418428"/>
                </a:lnTo>
                <a:close/>
                <a:moveTo>
                  <a:pt x="455373" y="262167"/>
                </a:moveTo>
                <a:lnTo>
                  <a:pt x="485846" y="262167"/>
                </a:lnTo>
                <a:lnTo>
                  <a:pt x="485846" y="419666"/>
                </a:lnTo>
                <a:lnTo>
                  <a:pt x="455373" y="419666"/>
                </a:lnTo>
                <a:close/>
                <a:moveTo>
                  <a:pt x="153692" y="227458"/>
                </a:moveTo>
                <a:cubicBezTo>
                  <a:pt x="112030" y="235933"/>
                  <a:pt x="80557" y="272879"/>
                  <a:pt x="80557" y="317063"/>
                </a:cubicBezTo>
                <a:cubicBezTo>
                  <a:pt x="80557" y="367484"/>
                  <a:pt x="121553" y="408477"/>
                  <a:pt x="171976" y="408477"/>
                </a:cubicBezTo>
                <a:cubicBezTo>
                  <a:pt x="216114" y="408477"/>
                  <a:pt x="253062" y="377006"/>
                  <a:pt x="261538" y="335346"/>
                </a:cubicBezTo>
                <a:lnTo>
                  <a:pt x="153692" y="335346"/>
                </a:lnTo>
                <a:close/>
                <a:moveTo>
                  <a:pt x="516319" y="227363"/>
                </a:moveTo>
                <a:lnTo>
                  <a:pt x="546792" y="227363"/>
                </a:lnTo>
                <a:lnTo>
                  <a:pt x="546792" y="419666"/>
                </a:lnTo>
                <a:lnTo>
                  <a:pt x="516319" y="419666"/>
                </a:lnTo>
                <a:close/>
                <a:moveTo>
                  <a:pt x="394428" y="227363"/>
                </a:moveTo>
                <a:lnTo>
                  <a:pt x="424901" y="227363"/>
                </a:lnTo>
                <a:lnTo>
                  <a:pt x="424901" y="419666"/>
                </a:lnTo>
                <a:lnTo>
                  <a:pt x="394428" y="419666"/>
                </a:lnTo>
                <a:close/>
                <a:moveTo>
                  <a:pt x="171976" y="207366"/>
                </a:moveTo>
                <a:lnTo>
                  <a:pt x="171976" y="317063"/>
                </a:lnTo>
                <a:lnTo>
                  <a:pt x="281631" y="317063"/>
                </a:lnTo>
                <a:cubicBezTo>
                  <a:pt x="281631" y="377625"/>
                  <a:pt x="232541" y="426760"/>
                  <a:pt x="171976" y="426760"/>
                </a:cubicBezTo>
                <a:cubicBezTo>
                  <a:pt x="111364" y="426760"/>
                  <a:pt x="62274" y="377625"/>
                  <a:pt x="62274" y="317063"/>
                </a:cubicBezTo>
                <a:cubicBezTo>
                  <a:pt x="62274" y="256453"/>
                  <a:pt x="111364" y="207366"/>
                  <a:pt x="171976" y="207366"/>
                </a:cubicBezTo>
                <a:close/>
                <a:moveTo>
                  <a:pt x="365669" y="162992"/>
                </a:moveTo>
                <a:lnTo>
                  <a:pt x="508701" y="162992"/>
                </a:lnTo>
                <a:lnTo>
                  <a:pt x="508701" y="187369"/>
                </a:lnTo>
                <a:lnTo>
                  <a:pt x="365669" y="187369"/>
                </a:lnTo>
                <a:close/>
                <a:moveTo>
                  <a:pt x="60560" y="162992"/>
                </a:moveTo>
                <a:lnTo>
                  <a:pt x="340053" y="162992"/>
                </a:lnTo>
                <a:lnTo>
                  <a:pt x="340053" y="187369"/>
                </a:lnTo>
                <a:lnTo>
                  <a:pt x="60560" y="187369"/>
                </a:lnTo>
                <a:close/>
                <a:moveTo>
                  <a:pt x="60560" y="110191"/>
                </a:moveTo>
                <a:lnTo>
                  <a:pt x="409664" y="110191"/>
                </a:lnTo>
                <a:lnTo>
                  <a:pt x="409664" y="134568"/>
                </a:lnTo>
                <a:lnTo>
                  <a:pt x="60560" y="134568"/>
                </a:lnTo>
                <a:close/>
                <a:moveTo>
                  <a:pt x="199830" y="57437"/>
                </a:moveTo>
                <a:lnTo>
                  <a:pt x="236350" y="57437"/>
                </a:lnTo>
                <a:lnTo>
                  <a:pt x="236350" y="81862"/>
                </a:lnTo>
                <a:lnTo>
                  <a:pt x="199830" y="81862"/>
                </a:lnTo>
                <a:close/>
                <a:moveTo>
                  <a:pt x="130171" y="57437"/>
                </a:moveTo>
                <a:lnTo>
                  <a:pt x="166738" y="57437"/>
                </a:lnTo>
                <a:lnTo>
                  <a:pt x="166738" y="81862"/>
                </a:lnTo>
                <a:lnTo>
                  <a:pt x="130171" y="81862"/>
                </a:lnTo>
                <a:close/>
                <a:moveTo>
                  <a:pt x="60560" y="57437"/>
                </a:moveTo>
                <a:lnTo>
                  <a:pt x="97079" y="57437"/>
                </a:lnTo>
                <a:lnTo>
                  <a:pt x="97079" y="81862"/>
                </a:lnTo>
                <a:lnTo>
                  <a:pt x="60512" y="81862"/>
                </a:lnTo>
                <a:close/>
                <a:moveTo>
                  <a:pt x="34427" y="24385"/>
                </a:moveTo>
                <a:cubicBezTo>
                  <a:pt x="28903" y="24385"/>
                  <a:pt x="24379" y="28909"/>
                  <a:pt x="24379" y="34434"/>
                </a:cubicBezTo>
                <a:lnTo>
                  <a:pt x="24379" y="436688"/>
                </a:lnTo>
                <a:cubicBezTo>
                  <a:pt x="24379" y="442213"/>
                  <a:pt x="28855" y="446737"/>
                  <a:pt x="34427" y="446737"/>
                </a:cubicBezTo>
                <a:lnTo>
                  <a:pt x="575061" y="446737"/>
                </a:lnTo>
                <a:cubicBezTo>
                  <a:pt x="580584" y="446737"/>
                  <a:pt x="585108" y="442213"/>
                  <a:pt x="585108" y="436688"/>
                </a:cubicBezTo>
                <a:lnTo>
                  <a:pt x="585155" y="436688"/>
                </a:lnTo>
                <a:lnTo>
                  <a:pt x="585155" y="34434"/>
                </a:lnTo>
                <a:cubicBezTo>
                  <a:pt x="585155" y="28862"/>
                  <a:pt x="580632" y="24385"/>
                  <a:pt x="575108" y="24385"/>
                </a:cubicBezTo>
                <a:close/>
                <a:moveTo>
                  <a:pt x="34427" y="0"/>
                </a:moveTo>
                <a:lnTo>
                  <a:pt x="575108" y="0"/>
                </a:lnTo>
                <a:cubicBezTo>
                  <a:pt x="594107" y="0"/>
                  <a:pt x="609487" y="15431"/>
                  <a:pt x="609487" y="34434"/>
                </a:cubicBezTo>
                <a:lnTo>
                  <a:pt x="609487" y="436688"/>
                </a:lnTo>
                <a:cubicBezTo>
                  <a:pt x="609487" y="455691"/>
                  <a:pt x="594107" y="471122"/>
                  <a:pt x="575108" y="471122"/>
                </a:cubicBezTo>
                <a:lnTo>
                  <a:pt x="323028" y="471122"/>
                </a:lnTo>
                <a:lnTo>
                  <a:pt x="323028" y="512938"/>
                </a:lnTo>
                <a:lnTo>
                  <a:pt x="508065" y="512938"/>
                </a:lnTo>
                <a:cubicBezTo>
                  <a:pt x="516493" y="512938"/>
                  <a:pt x="523302" y="519796"/>
                  <a:pt x="523302" y="528179"/>
                </a:cubicBezTo>
                <a:cubicBezTo>
                  <a:pt x="523302" y="536608"/>
                  <a:pt x="516493" y="543419"/>
                  <a:pt x="508065" y="543419"/>
                </a:cubicBezTo>
                <a:lnTo>
                  <a:pt x="101422" y="543419"/>
                </a:lnTo>
                <a:cubicBezTo>
                  <a:pt x="93042" y="543419"/>
                  <a:pt x="86185" y="536608"/>
                  <a:pt x="86185" y="528179"/>
                </a:cubicBezTo>
                <a:cubicBezTo>
                  <a:pt x="86185" y="519796"/>
                  <a:pt x="93042" y="512938"/>
                  <a:pt x="101422" y="512938"/>
                </a:cubicBezTo>
                <a:lnTo>
                  <a:pt x="286507" y="512938"/>
                </a:lnTo>
                <a:lnTo>
                  <a:pt x="286507" y="471122"/>
                </a:lnTo>
                <a:lnTo>
                  <a:pt x="34427" y="471122"/>
                </a:lnTo>
                <a:cubicBezTo>
                  <a:pt x="15428" y="471122"/>
                  <a:pt x="0" y="455691"/>
                  <a:pt x="0" y="436688"/>
                </a:cubicBezTo>
                <a:lnTo>
                  <a:pt x="0" y="34434"/>
                </a:lnTo>
                <a:cubicBezTo>
                  <a:pt x="0" y="15431"/>
                  <a:pt x="15428" y="0"/>
                  <a:pt x="34427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31AB-4DAB-CB47-B410-F68EC8841FB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DC1-607D-2B48-B1B3-6A079E3591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31AB-4DAB-CB47-B410-F68EC8841FB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DC1-607D-2B48-B1B3-6A079E3591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6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B731AB-4DAB-CB47-B410-F68EC8841FB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490DC1-607D-2B48-B1B3-6A079E35918E}" type="slidenum">
              <a:rPr lang="en-US" smtClean="0"/>
              <a:t>‹#›</a:t>
            </a:fld>
            <a:endParaRPr lang="en-US"/>
          </a:p>
        </p:txBody>
      </p:sp>
      <p:sp>
        <p:nvSpPr>
          <p:cNvPr id="41" name="Rounded Rectangle"/>
          <p:cNvSpPr/>
          <p:nvPr userDrawn="1"/>
        </p:nvSpPr>
        <p:spPr>
          <a:xfrm>
            <a:off x="3172354" y="6146416"/>
            <a:ext cx="2927260" cy="618987"/>
          </a:xfrm>
          <a:prstGeom prst="roundRect">
            <a:avLst>
              <a:gd name="adj" fmla="val 23366"/>
            </a:avLst>
          </a:prstGeom>
          <a:solidFill>
            <a:srgbClr val="D7908A"/>
          </a:solidFill>
          <a:ln w="12700">
            <a:miter lim="400000"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800" dirty="0"/>
          </a:p>
        </p:txBody>
      </p:sp>
      <p:sp>
        <p:nvSpPr>
          <p:cNvPr id="42" name="Lorem ipsum dolor sit amet."/>
          <p:cNvSpPr txBox="1"/>
          <p:nvPr userDrawn="1"/>
        </p:nvSpPr>
        <p:spPr>
          <a:xfrm>
            <a:off x="3716004" y="6278666"/>
            <a:ext cx="2404379" cy="41036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457200">
              <a:defRPr sz="2800">
                <a:solidFill>
                  <a:srgbClr val="479FF8"/>
                </a:solidFill>
                <a:latin typeface="Nunito-SemiBold"/>
                <a:ea typeface="Nunito-SemiBold"/>
                <a:cs typeface="Nunito-SemiBold"/>
                <a:sym typeface="Nunito-SemiBold"/>
              </a:defRPr>
            </a:lvl1pPr>
          </a:lstStyle>
          <a:p>
            <a:r>
              <a:rPr lang="en-GB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Institutional Features </a:t>
            </a:r>
          </a:p>
        </p:txBody>
      </p:sp>
      <p:sp>
        <p:nvSpPr>
          <p:cNvPr id="43" name="Rounded Rectangle"/>
          <p:cNvSpPr/>
          <p:nvPr userDrawn="1"/>
        </p:nvSpPr>
        <p:spPr>
          <a:xfrm>
            <a:off x="6248128" y="6146416"/>
            <a:ext cx="2836195" cy="618987"/>
          </a:xfrm>
          <a:prstGeom prst="roundRect">
            <a:avLst>
              <a:gd name="adj" fmla="val 23366"/>
            </a:avLst>
          </a:prstGeom>
          <a:solidFill>
            <a:schemeClr val="bg1">
              <a:lumMod val="75000"/>
            </a:schemeClr>
          </a:solidFill>
          <a:ln w="12700">
            <a:miter lim="400000"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800" dirty="0"/>
          </a:p>
        </p:txBody>
      </p:sp>
      <p:sp>
        <p:nvSpPr>
          <p:cNvPr id="44" name="Lorem ipsum dolor sit amet."/>
          <p:cNvSpPr txBox="1"/>
          <p:nvPr userDrawn="1"/>
        </p:nvSpPr>
        <p:spPr>
          <a:xfrm>
            <a:off x="6891314" y="6272491"/>
            <a:ext cx="2275948" cy="41036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457200">
              <a:defRPr sz="2800">
                <a:solidFill>
                  <a:srgbClr val="479FF8"/>
                </a:solidFill>
                <a:latin typeface="Nunito-SemiBold"/>
                <a:ea typeface="Nunito-SemiBold"/>
                <a:cs typeface="Nunito-SemiBold"/>
                <a:sym typeface="Nunito-SemiBold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</a:p>
        </p:txBody>
      </p:sp>
      <p:sp>
        <p:nvSpPr>
          <p:cNvPr id="45" name="Rounded Rectangle"/>
          <p:cNvSpPr/>
          <p:nvPr userDrawn="1"/>
        </p:nvSpPr>
        <p:spPr>
          <a:xfrm>
            <a:off x="9214174" y="6146416"/>
            <a:ext cx="2836195" cy="618987"/>
          </a:xfrm>
          <a:prstGeom prst="roundRect">
            <a:avLst>
              <a:gd name="adj" fmla="val 23366"/>
            </a:avLst>
          </a:prstGeom>
          <a:solidFill>
            <a:schemeClr val="bg1">
              <a:lumMod val="75000"/>
            </a:schemeClr>
          </a:solidFill>
          <a:ln w="12700">
            <a:miter lim="400000"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800"/>
          </a:p>
        </p:txBody>
      </p:sp>
      <p:sp>
        <p:nvSpPr>
          <p:cNvPr id="46" name="Lorem ipsum dolor sit amet."/>
          <p:cNvSpPr txBox="1"/>
          <p:nvPr userDrawn="1"/>
        </p:nvSpPr>
        <p:spPr>
          <a:xfrm>
            <a:off x="9773223" y="6272491"/>
            <a:ext cx="2275948" cy="41036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457200">
              <a:defRPr sz="2800">
                <a:solidFill>
                  <a:srgbClr val="479FF8"/>
                </a:solidFill>
                <a:latin typeface="Nunito-SemiBold"/>
                <a:ea typeface="Nunito-SemiBold"/>
                <a:cs typeface="Nunito-SemiBold"/>
                <a:sym typeface="Nunito-SemiBold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Crises and Reforms</a:t>
            </a:r>
            <a:endParaRPr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iconfont-11592-5504471"/>
          <p:cNvSpPr>
            <a:spLocks noChangeAspect="1"/>
          </p:cNvSpPr>
          <p:nvPr userDrawn="1"/>
        </p:nvSpPr>
        <p:spPr>
          <a:xfrm>
            <a:off x="3245897" y="6211850"/>
            <a:ext cx="498564" cy="498564"/>
          </a:xfrm>
          <a:custGeom>
            <a:avLst/>
            <a:gdLst>
              <a:gd name="T0" fmla="*/ 6944 w 11868"/>
              <a:gd name="T1" fmla="*/ 2582 h 11868"/>
              <a:gd name="T2" fmla="*/ 5334 w 11868"/>
              <a:gd name="T3" fmla="*/ 2268 h 11868"/>
              <a:gd name="T4" fmla="*/ 1067 w 11868"/>
              <a:gd name="T5" fmla="*/ 6534 h 11868"/>
              <a:gd name="T6" fmla="*/ 5334 w 11868"/>
              <a:gd name="T7" fmla="*/ 10801 h 11868"/>
              <a:gd name="T8" fmla="*/ 9600 w 11868"/>
              <a:gd name="T9" fmla="*/ 6534 h 11868"/>
              <a:gd name="T10" fmla="*/ 9286 w 11868"/>
              <a:gd name="T11" fmla="*/ 4924 h 11868"/>
              <a:gd name="T12" fmla="*/ 9070 w 11868"/>
              <a:gd name="T13" fmla="*/ 4922 h 11868"/>
              <a:gd name="T14" fmla="*/ 7942 w 11868"/>
              <a:gd name="T15" fmla="*/ 4680 h 11868"/>
              <a:gd name="T16" fmla="*/ 8534 w 11868"/>
              <a:gd name="T17" fmla="*/ 6534 h 11868"/>
              <a:gd name="T18" fmla="*/ 5334 w 11868"/>
              <a:gd name="T19" fmla="*/ 9734 h 11868"/>
              <a:gd name="T20" fmla="*/ 2134 w 11868"/>
              <a:gd name="T21" fmla="*/ 6534 h 11868"/>
              <a:gd name="T22" fmla="*/ 5334 w 11868"/>
              <a:gd name="T23" fmla="*/ 3334 h 11868"/>
              <a:gd name="T24" fmla="*/ 7188 w 11868"/>
              <a:gd name="T25" fmla="*/ 3926 h 11868"/>
              <a:gd name="T26" fmla="*/ 7188 w 11868"/>
              <a:gd name="T27" fmla="*/ 3926 h 11868"/>
              <a:gd name="T28" fmla="*/ 6946 w 11868"/>
              <a:gd name="T29" fmla="*/ 2798 h 11868"/>
              <a:gd name="T30" fmla="*/ 6944 w 11868"/>
              <a:gd name="T31" fmla="*/ 2582 h 11868"/>
              <a:gd name="T32" fmla="*/ 7592 w 11868"/>
              <a:gd name="T33" fmla="*/ 1701 h 11868"/>
              <a:gd name="T34" fmla="*/ 8732 w 11868"/>
              <a:gd name="T35" fmla="*/ 327 h 11868"/>
              <a:gd name="T36" fmla="*/ 9653 w 11868"/>
              <a:gd name="T37" fmla="*/ 514 h 11868"/>
              <a:gd name="T38" fmla="*/ 10046 w 11868"/>
              <a:gd name="T39" fmla="*/ 1822 h 11868"/>
              <a:gd name="T40" fmla="*/ 11354 w 11868"/>
              <a:gd name="T41" fmla="*/ 2215 h 11868"/>
              <a:gd name="T42" fmla="*/ 11541 w 11868"/>
              <a:gd name="T43" fmla="*/ 3136 h 11868"/>
              <a:gd name="T44" fmla="*/ 10167 w 11868"/>
              <a:gd name="T45" fmla="*/ 4276 h 11868"/>
              <a:gd name="T46" fmla="*/ 10667 w 11868"/>
              <a:gd name="T47" fmla="*/ 6534 h 11868"/>
              <a:gd name="T48" fmla="*/ 5334 w 11868"/>
              <a:gd name="T49" fmla="*/ 11868 h 11868"/>
              <a:gd name="T50" fmla="*/ 0 w 11868"/>
              <a:gd name="T51" fmla="*/ 6534 h 11868"/>
              <a:gd name="T52" fmla="*/ 5334 w 11868"/>
              <a:gd name="T53" fmla="*/ 1201 h 11868"/>
              <a:gd name="T54" fmla="*/ 7592 w 11868"/>
              <a:gd name="T55" fmla="*/ 1701 h 11868"/>
              <a:gd name="T56" fmla="*/ 6417 w 11868"/>
              <a:gd name="T57" fmla="*/ 4696 h 11868"/>
              <a:gd name="T58" fmla="*/ 3647 w 11868"/>
              <a:gd name="T59" fmla="*/ 5228 h 11868"/>
              <a:gd name="T60" fmla="*/ 3826 w 11868"/>
              <a:gd name="T61" fmla="*/ 8042 h 11868"/>
              <a:gd name="T62" fmla="*/ 6640 w 11868"/>
              <a:gd name="T63" fmla="*/ 8221 h 11868"/>
              <a:gd name="T64" fmla="*/ 7172 w 11868"/>
              <a:gd name="T65" fmla="*/ 5451 h 11868"/>
              <a:gd name="T66" fmla="*/ 6364 w 11868"/>
              <a:gd name="T67" fmla="*/ 6258 h 11868"/>
              <a:gd name="T68" fmla="*/ 5334 w 11868"/>
              <a:gd name="T69" fmla="*/ 7601 h 11868"/>
              <a:gd name="T70" fmla="*/ 4278 w 11868"/>
              <a:gd name="T71" fmla="*/ 6395 h 11868"/>
              <a:gd name="T72" fmla="*/ 5610 w 11868"/>
              <a:gd name="T73" fmla="*/ 5504 h 11868"/>
              <a:gd name="T74" fmla="*/ 6417 w 11868"/>
              <a:gd name="T75" fmla="*/ 4696 h 11868"/>
              <a:gd name="T76" fmla="*/ 9464 w 11868"/>
              <a:gd name="T77" fmla="*/ 2762 h 11868"/>
              <a:gd name="T78" fmla="*/ 9106 w 11868"/>
              <a:gd name="T79" fmla="*/ 2404 h 11868"/>
              <a:gd name="T80" fmla="*/ 8917 w 11868"/>
              <a:gd name="T81" fmla="*/ 1774 h 11868"/>
              <a:gd name="T82" fmla="*/ 8043 w 11868"/>
              <a:gd name="T83" fmla="*/ 2827 h 11868"/>
              <a:gd name="T84" fmla="*/ 8220 w 11868"/>
              <a:gd name="T85" fmla="*/ 3648 h 11868"/>
              <a:gd name="T86" fmla="*/ 9041 w 11868"/>
              <a:gd name="T87" fmla="*/ 3825 h 11868"/>
              <a:gd name="T88" fmla="*/ 10094 w 11868"/>
              <a:gd name="T89" fmla="*/ 2951 h 11868"/>
              <a:gd name="T90" fmla="*/ 9464 w 11868"/>
              <a:gd name="T91" fmla="*/ 2762 h 1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868" h="11868">
                <a:moveTo>
                  <a:pt x="6944" y="2582"/>
                </a:moveTo>
                <a:cubicBezTo>
                  <a:pt x="6433" y="2374"/>
                  <a:pt x="5886" y="2267"/>
                  <a:pt x="5334" y="2268"/>
                </a:cubicBezTo>
                <a:cubicBezTo>
                  <a:pt x="2977" y="2268"/>
                  <a:pt x="1067" y="4178"/>
                  <a:pt x="1067" y="6534"/>
                </a:cubicBezTo>
                <a:cubicBezTo>
                  <a:pt x="1067" y="8891"/>
                  <a:pt x="2977" y="10801"/>
                  <a:pt x="5334" y="10801"/>
                </a:cubicBezTo>
                <a:cubicBezTo>
                  <a:pt x="7690" y="10801"/>
                  <a:pt x="9600" y="8891"/>
                  <a:pt x="9600" y="6534"/>
                </a:cubicBezTo>
                <a:cubicBezTo>
                  <a:pt x="9600" y="5965"/>
                  <a:pt x="9489" y="5421"/>
                  <a:pt x="9286" y="4924"/>
                </a:cubicBezTo>
                <a:cubicBezTo>
                  <a:pt x="9215" y="4938"/>
                  <a:pt x="9141" y="4938"/>
                  <a:pt x="9070" y="4922"/>
                </a:cubicBezTo>
                <a:lnTo>
                  <a:pt x="7942" y="4680"/>
                </a:lnTo>
                <a:cubicBezTo>
                  <a:pt x="8328" y="5221"/>
                  <a:pt x="8535" y="5870"/>
                  <a:pt x="8534" y="6534"/>
                </a:cubicBezTo>
                <a:cubicBezTo>
                  <a:pt x="8534" y="8302"/>
                  <a:pt x="7101" y="9734"/>
                  <a:pt x="5334" y="9734"/>
                </a:cubicBezTo>
                <a:cubicBezTo>
                  <a:pt x="3566" y="9734"/>
                  <a:pt x="2134" y="8302"/>
                  <a:pt x="2134" y="6534"/>
                </a:cubicBezTo>
                <a:cubicBezTo>
                  <a:pt x="2134" y="4767"/>
                  <a:pt x="3566" y="3334"/>
                  <a:pt x="5334" y="3334"/>
                </a:cubicBezTo>
                <a:cubicBezTo>
                  <a:pt x="6025" y="3334"/>
                  <a:pt x="6665" y="3554"/>
                  <a:pt x="7188" y="3926"/>
                </a:cubicBezTo>
                <a:lnTo>
                  <a:pt x="7188" y="3926"/>
                </a:lnTo>
                <a:lnTo>
                  <a:pt x="6946" y="2798"/>
                </a:lnTo>
                <a:cubicBezTo>
                  <a:pt x="6930" y="2727"/>
                  <a:pt x="6930" y="2653"/>
                  <a:pt x="6944" y="2582"/>
                </a:cubicBezTo>
                <a:close/>
                <a:moveTo>
                  <a:pt x="7592" y="1701"/>
                </a:moveTo>
                <a:lnTo>
                  <a:pt x="8732" y="327"/>
                </a:lnTo>
                <a:cubicBezTo>
                  <a:pt x="9004" y="0"/>
                  <a:pt x="9531" y="107"/>
                  <a:pt x="9653" y="514"/>
                </a:cubicBezTo>
                <a:lnTo>
                  <a:pt x="10046" y="1822"/>
                </a:lnTo>
                <a:lnTo>
                  <a:pt x="11354" y="2215"/>
                </a:lnTo>
                <a:cubicBezTo>
                  <a:pt x="11761" y="2337"/>
                  <a:pt x="11868" y="2864"/>
                  <a:pt x="11541" y="3136"/>
                </a:cubicBezTo>
                <a:lnTo>
                  <a:pt x="10167" y="4276"/>
                </a:lnTo>
                <a:cubicBezTo>
                  <a:pt x="10497" y="4983"/>
                  <a:pt x="10668" y="5754"/>
                  <a:pt x="10667" y="6534"/>
                </a:cubicBezTo>
                <a:cubicBezTo>
                  <a:pt x="10667" y="9480"/>
                  <a:pt x="8279" y="11868"/>
                  <a:pt x="5334" y="11868"/>
                </a:cubicBezTo>
                <a:cubicBezTo>
                  <a:pt x="2388" y="11868"/>
                  <a:pt x="0" y="9480"/>
                  <a:pt x="0" y="6534"/>
                </a:cubicBezTo>
                <a:cubicBezTo>
                  <a:pt x="0" y="3589"/>
                  <a:pt x="2388" y="1201"/>
                  <a:pt x="5334" y="1201"/>
                </a:cubicBezTo>
                <a:cubicBezTo>
                  <a:pt x="6141" y="1201"/>
                  <a:pt x="6906" y="1380"/>
                  <a:pt x="7592" y="1701"/>
                </a:cubicBezTo>
                <a:close/>
                <a:moveTo>
                  <a:pt x="6417" y="4696"/>
                </a:moveTo>
                <a:cubicBezTo>
                  <a:pt x="5492" y="4151"/>
                  <a:pt x="4305" y="4378"/>
                  <a:pt x="3647" y="5228"/>
                </a:cubicBezTo>
                <a:cubicBezTo>
                  <a:pt x="2990" y="6077"/>
                  <a:pt x="3067" y="7282"/>
                  <a:pt x="3826" y="8042"/>
                </a:cubicBezTo>
                <a:cubicBezTo>
                  <a:pt x="4586" y="8801"/>
                  <a:pt x="5791" y="8878"/>
                  <a:pt x="6640" y="8221"/>
                </a:cubicBezTo>
                <a:cubicBezTo>
                  <a:pt x="7490" y="7563"/>
                  <a:pt x="7717" y="6376"/>
                  <a:pt x="7172" y="5451"/>
                </a:cubicBezTo>
                <a:lnTo>
                  <a:pt x="6364" y="6258"/>
                </a:lnTo>
                <a:cubicBezTo>
                  <a:pt x="6545" y="6935"/>
                  <a:pt x="6035" y="7600"/>
                  <a:pt x="5334" y="7601"/>
                </a:cubicBezTo>
                <a:cubicBezTo>
                  <a:pt x="4690" y="7600"/>
                  <a:pt x="4194" y="7033"/>
                  <a:pt x="4278" y="6395"/>
                </a:cubicBezTo>
                <a:cubicBezTo>
                  <a:pt x="4362" y="5757"/>
                  <a:pt x="4988" y="5338"/>
                  <a:pt x="5610" y="5504"/>
                </a:cubicBezTo>
                <a:lnTo>
                  <a:pt x="6417" y="4696"/>
                </a:lnTo>
                <a:close/>
                <a:moveTo>
                  <a:pt x="9464" y="2762"/>
                </a:moveTo>
                <a:cubicBezTo>
                  <a:pt x="9292" y="2710"/>
                  <a:pt x="9158" y="2576"/>
                  <a:pt x="9106" y="2404"/>
                </a:cubicBezTo>
                <a:lnTo>
                  <a:pt x="8917" y="1774"/>
                </a:lnTo>
                <a:lnTo>
                  <a:pt x="8043" y="2827"/>
                </a:lnTo>
                <a:lnTo>
                  <a:pt x="8220" y="3648"/>
                </a:lnTo>
                <a:lnTo>
                  <a:pt x="9041" y="3825"/>
                </a:lnTo>
                <a:lnTo>
                  <a:pt x="10094" y="2951"/>
                </a:lnTo>
                <a:lnTo>
                  <a:pt x="9464" y="2762"/>
                </a:lnTo>
                <a:close/>
              </a:path>
            </a:pathLst>
          </a:custGeom>
          <a:solidFill>
            <a:srgbClr val="9C21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tatistics_102512"/>
          <p:cNvSpPr>
            <a:spLocks noChangeAspect="1"/>
          </p:cNvSpPr>
          <p:nvPr userDrawn="1"/>
        </p:nvSpPr>
        <p:spPr>
          <a:xfrm>
            <a:off x="9300945" y="6205965"/>
            <a:ext cx="505226" cy="504450"/>
          </a:xfrm>
          <a:custGeom>
            <a:avLst/>
            <a:gdLst>
              <a:gd name="connsiteX0" fmla="*/ 437722 w 608502"/>
              <a:gd name="connsiteY0" fmla="*/ 512587 h 607568"/>
              <a:gd name="connsiteX1" fmla="*/ 532663 w 608502"/>
              <a:gd name="connsiteY1" fmla="*/ 592838 h 607568"/>
              <a:gd name="connsiteX2" fmla="*/ 558318 w 608502"/>
              <a:gd name="connsiteY2" fmla="*/ 606494 h 607568"/>
              <a:gd name="connsiteX3" fmla="*/ 552019 w 608502"/>
              <a:gd name="connsiteY3" fmla="*/ 607568 h 607568"/>
              <a:gd name="connsiteX4" fmla="*/ 457233 w 608502"/>
              <a:gd name="connsiteY4" fmla="*/ 607568 h 607568"/>
              <a:gd name="connsiteX5" fmla="*/ 437722 w 608502"/>
              <a:gd name="connsiteY5" fmla="*/ 588081 h 607568"/>
              <a:gd name="connsiteX6" fmla="*/ 282247 w 608502"/>
              <a:gd name="connsiteY6" fmla="*/ 408856 h 607568"/>
              <a:gd name="connsiteX7" fmla="*/ 322821 w 608502"/>
              <a:gd name="connsiteY7" fmla="*/ 482050 h 607568"/>
              <a:gd name="connsiteX8" fmla="*/ 365393 w 608502"/>
              <a:gd name="connsiteY8" fmla="*/ 515347 h 607568"/>
              <a:gd name="connsiteX9" fmla="*/ 365393 w 608502"/>
              <a:gd name="connsiteY9" fmla="*/ 588081 h 607568"/>
              <a:gd name="connsiteX10" fmla="*/ 345875 w 608502"/>
              <a:gd name="connsiteY10" fmla="*/ 607568 h 607568"/>
              <a:gd name="connsiteX11" fmla="*/ 250895 w 608502"/>
              <a:gd name="connsiteY11" fmla="*/ 607568 h 607568"/>
              <a:gd name="connsiteX12" fmla="*/ 231530 w 608502"/>
              <a:gd name="connsiteY12" fmla="*/ 588081 h 607568"/>
              <a:gd name="connsiteX13" fmla="*/ 231530 w 608502"/>
              <a:gd name="connsiteY13" fmla="*/ 422973 h 607568"/>
              <a:gd name="connsiteX14" fmla="*/ 255659 w 608502"/>
              <a:gd name="connsiteY14" fmla="*/ 418523 h 607568"/>
              <a:gd name="connsiteX15" fmla="*/ 29361 w 608502"/>
              <a:gd name="connsiteY15" fmla="*/ 292846 h 607568"/>
              <a:gd name="connsiteX16" fmla="*/ 39346 w 608502"/>
              <a:gd name="connsiteY16" fmla="*/ 306963 h 607568"/>
              <a:gd name="connsiteX17" fmla="*/ 96334 w 608502"/>
              <a:gd name="connsiteY17" fmla="*/ 336425 h 607568"/>
              <a:gd name="connsiteX18" fmla="*/ 150250 w 608502"/>
              <a:gd name="connsiteY18" fmla="*/ 336425 h 607568"/>
              <a:gd name="connsiteX19" fmla="*/ 163153 w 608502"/>
              <a:gd name="connsiteY19" fmla="*/ 369877 h 607568"/>
              <a:gd name="connsiteX20" fmla="*/ 163153 w 608502"/>
              <a:gd name="connsiteY20" fmla="*/ 588080 h 607568"/>
              <a:gd name="connsiteX21" fmla="*/ 143799 w 608502"/>
              <a:gd name="connsiteY21" fmla="*/ 607568 h 607568"/>
              <a:gd name="connsiteX22" fmla="*/ 48869 w 608502"/>
              <a:gd name="connsiteY22" fmla="*/ 607568 h 607568"/>
              <a:gd name="connsiteX23" fmla="*/ 29361 w 608502"/>
              <a:gd name="connsiteY23" fmla="*/ 588080 h 607568"/>
              <a:gd name="connsiteX24" fmla="*/ 457241 w 608502"/>
              <a:gd name="connsiteY24" fmla="*/ 201464 h 607568"/>
              <a:gd name="connsiteX25" fmla="*/ 552067 w 608502"/>
              <a:gd name="connsiteY25" fmla="*/ 201464 h 607568"/>
              <a:gd name="connsiteX26" fmla="*/ 571585 w 608502"/>
              <a:gd name="connsiteY26" fmla="*/ 220945 h 607568"/>
              <a:gd name="connsiteX27" fmla="*/ 571585 w 608502"/>
              <a:gd name="connsiteY27" fmla="*/ 443362 h 607568"/>
              <a:gd name="connsiteX28" fmla="*/ 498429 w 608502"/>
              <a:gd name="connsiteY28" fmla="*/ 381545 h 607568"/>
              <a:gd name="connsiteX29" fmla="*/ 440027 w 608502"/>
              <a:gd name="connsiteY29" fmla="*/ 366360 h 607568"/>
              <a:gd name="connsiteX30" fmla="*/ 437722 w 608502"/>
              <a:gd name="connsiteY30" fmla="*/ 366820 h 607568"/>
              <a:gd name="connsiteX31" fmla="*/ 437722 w 608502"/>
              <a:gd name="connsiteY31" fmla="*/ 220945 h 607568"/>
              <a:gd name="connsiteX32" fmla="*/ 457241 w 608502"/>
              <a:gd name="connsiteY32" fmla="*/ 201464 h 607568"/>
              <a:gd name="connsiteX33" fmla="*/ 35985 w 608502"/>
              <a:gd name="connsiteY33" fmla="*/ 143719 h 607568"/>
              <a:gd name="connsiteX34" fmla="*/ 55922 w 608502"/>
              <a:gd name="connsiteY34" fmla="*/ 156337 h 607568"/>
              <a:gd name="connsiteX35" fmla="*/ 112160 w 608502"/>
              <a:gd name="connsiteY35" fmla="*/ 236261 h 607568"/>
              <a:gd name="connsiteX36" fmla="*/ 198055 w 608502"/>
              <a:gd name="connsiteY36" fmla="*/ 236261 h 607568"/>
              <a:gd name="connsiteX37" fmla="*/ 226635 w 608502"/>
              <a:gd name="connsiteY37" fmla="*/ 255897 h 607568"/>
              <a:gd name="connsiteX38" fmla="*/ 249222 w 608502"/>
              <a:gd name="connsiteY38" fmla="*/ 314038 h 607568"/>
              <a:gd name="connsiteX39" fmla="*/ 303463 w 608502"/>
              <a:gd name="connsiteY39" fmla="*/ 294095 h 607568"/>
              <a:gd name="connsiteX40" fmla="*/ 340956 w 608502"/>
              <a:gd name="connsiteY40" fmla="*/ 307902 h 607568"/>
              <a:gd name="connsiteX41" fmla="*/ 399806 w 608502"/>
              <a:gd name="connsiteY41" fmla="*/ 413906 h 607568"/>
              <a:gd name="connsiteX42" fmla="*/ 447594 w 608502"/>
              <a:gd name="connsiteY42" fmla="*/ 404548 h 607568"/>
              <a:gd name="connsiteX43" fmla="*/ 473254 w 608502"/>
              <a:gd name="connsiteY43" fmla="*/ 411298 h 607568"/>
              <a:gd name="connsiteX44" fmla="*/ 597563 w 608502"/>
              <a:gd name="connsiteY44" fmla="*/ 516228 h 607568"/>
              <a:gd name="connsiteX45" fmla="*/ 601251 w 608502"/>
              <a:gd name="connsiteY45" fmla="*/ 559488 h 607568"/>
              <a:gd name="connsiteX46" fmla="*/ 577741 w 608502"/>
              <a:gd name="connsiteY46" fmla="*/ 570380 h 607568"/>
              <a:gd name="connsiteX47" fmla="*/ 557919 w 608502"/>
              <a:gd name="connsiteY47" fmla="*/ 563017 h 607568"/>
              <a:gd name="connsiteX48" fmla="*/ 444828 w 608502"/>
              <a:gd name="connsiteY48" fmla="*/ 467598 h 607568"/>
              <a:gd name="connsiteX49" fmla="*/ 389665 w 608502"/>
              <a:gd name="connsiteY49" fmla="*/ 478336 h 607568"/>
              <a:gd name="connsiteX50" fmla="*/ 356936 w 608502"/>
              <a:gd name="connsiteY50" fmla="*/ 463149 h 607568"/>
              <a:gd name="connsiteX51" fmla="*/ 300083 w 608502"/>
              <a:gd name="connsiteY51" fmla="*/ 360827 h 607568"/>
              <a:gd name="connsiteX52" fmla="*/ 242154 w 608502"/>
              <a:gd name="connsiteY52" fmla="*/ 382151 h 607568"/>
              <a:gd name="connsiteX53" fmla="*/ 202818 w 608502"/>
              <a:gd name="connsiteY53" fmla="*/ 364356 h 607568"/>
              <a:gd name="connsiteX54" fmla="*/ 177004 w 608502"/>
              <a:gd name="connsiteY54" fmla="*/ 297624 h 607568"/>
              <a:gd name="connsiteX55" fmla="*/ 96334 w 608502"/>
              <a:gd name="connsiteY55" fmla="*/ 297624 h 607568"/>
              <a:gd name="connsiteX56" fmla="*/ 71134 w 608502"/>
              <a:gd name="connsiteY56" fmla="*/ 284584 h 607568"/>
              <a:gd name="connsiteX57" fmla="*/ 5523 w 608502"/>
              <a:gd name="connsiteY57" fmla="*/ 191620 h 607568"/>
              <a:gd name="connsiteX58" fmla="*/ 13052 w 608502"/>
              <a:gd name="connsiteY58" fmla="*/ 148820 h 607568"/>
              <a:gd name="connsiteX59" fmla="*/ 35985 w 608502"/>
              <a:gd name="connsiteY59" fmla="*/ 143719 h 607568"/>
              <a:gd name="connsiteX60" fmla="*/ 250895 w 608502"/>
              <a:gd name="connsiteY60" fmla="*/ 99286 h 607568"/>
              <a:gd name="connsiteX61" fmla="*/ 345875 w 608502"/>
              <a:gd name="connsiteY61" fmla="*/ 99286 h 607568"/>
              <a:gd name="connsiteX62" fmla="*/ 365393 w 608502"/>
              <a:gd name="connsiteY62" fmla="*/ 118615 h 607568"/>
              <a:gd name="connsiteX63" fmla="*/ 365393 w 608502"/>
              <a:gd name="connsiteY63" fmla="*/ 275699 h 607568"/>
              <a:gd name="connsiteX64" fmla="*/ 289932 w 608502"/>
              <a:gd name="connsiteY64" fmla="*/ 257598 h 607568"/>
              <a:gd name="connsiteX65" fmla="*/ 271643 w 608502"/>
              <a:gd name="connsiteY65" fmla="*/ 264347 h 607568"/>
              <a:gd name="connsiteX66" fmla="*/ 263036 w 608502"/>
              <a:gd name="connsiteY66" fmla="*/ 241951 h 607568"/>
              <a:gd name="connsiteX67" fmla="*/ 231530 w 608502"/>
              <a:gd name="connsiteY67" fmla="*/ 206054 h 607568"/>
              <a:gd name="connsiteX68" fmla="*/ 231530 w 608502"/>
              <a:gd name="connsiteY68" fmla="*/ 118615 h 607568"/>
              <a:gd name="connsiteX69" fmla="*/ 250895 w 608502"/>
              <a:gd name="connsiteY69" fmla="*/ 99286 h 607568"/>
              <a:gd name="connsiteX70" fmla="*/ 48869 w 608502"/>
              <a:gd name="connsiteY70" fmla="*/ 0 h 607568"/>
              <a:gd name="connsiteX71" fmla="*/ 143799 w 608502"/>
              <a:gd name="connsiteY71" fmla="*/ 0 h 607568"/>
              <a:gd name="connsiteX72" fmla="*/ 163153 w 608502"/>
              <a:gd name="connsiteY72" fmla="*/ 19483 h 607568"/>
              <a:gd name="connsiteX73" fmla="*/ 163153 w 608502"/>
              <a:gd name="connsiteY73" fmla="*/ 197442 h 607568"/>
              <a:gd name="connsiteX74" fmla="*/ 132432 w 608502"/>
              <a:gd name="connsiteY74" fmla="*/ 197442 h 607568"/>
              <a:gd name="connsiteX75" fmla="*/ 87732 w 608502"/>
              <a:gd name="connsiteY75" fmla="*/ 133929 h 607568"/>
              <a:gd name="connsiteX76" fmla="*/ 29361 w 608502"/>
              <a:gd name="connsiteY76" fmla="*/ 104320 h 607568"/>
              <a:gd name="connsiteX77" fmla="*/ 29361 w 608502"/>
              <a:gd name="connsiteY77" fmla="*/ 19483 h 607568"/>
              <a:gd name="connsiteX78" fmla="*/ 48869 w 608502"/>
              <a:gd name="connsiteY78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8502" h="607568">
                <a:moveTo>
                  <a:pt x="437722" y="512587"/>
                </a:moveTo>
                <a:lnTo>
                  <a:pt x="532663" y="592838"/>
                </a:lnTo>
                <a:cubicBezTo>
                  <a:pt x="540344" y="599282"/>
                  <a:pt x="549101" y="603886"/>
                  <a:pt x="558318" y="606494"/>
                </a:cubicBezTo>
                <a:cubicBezTo>
                  <a:pt x="556321" y="607108"/>
                  <a:pt x="554324" y="607568"/>
                  <a:pt x="552019" y="607568"/>
                </a:cubicBezTo>
                <a:lnTo>
                  <a:pt x="457233" y="607568"/>
                </a:lnTo>
                <a:cubicBezTo>
                  <a:pt x="446479" y="607568"/>
                  <a:pt x="437722" y="598822"/>
                  <a:pt x="437722" y="588081"/>
                </a:cubicBezTo>
                <a:close/>
                <a:moveTo>
                  <a:pt x="282247" y="408856"/>
                </a:moveTo>
                <a:lnTo>
                  <a:pt x="322821" y="482050"/>
                </a:lnTo>
                <a:cubicBezTo>
                  <a:pt x="332196" y="498775"/>
                  <a:pt x="347719" y="510591"/>
                  <a:pt x="365393" y="515347"/>
                </a:cubicBezTo>
                <a:lnTo>
                  <a:pt x="365393" y="588081"/>
                </a:lnTo>
                <a:cubicBezTo>
                  <a:pt x="365393" y="598822"/>
                  <a:pt x="356633" y="607568"/>
                  <a:pt x="345875" y="607568"/>
                </a:cubicBezTo>
                <a:lnTo>
                  <a:pt x="250895" y="607568"/>
                </a:lnTo>
                <a:cubicBezTo>
                  <a:pt x="240137" y="607568"/>
                  <a:pt x="231530" y="598822"/>
                  <a:pt x="231530" y="588081"/>
                </a:cubicBezTo>
                <a:lnTo>
                  <a:pt x="231530" y="422973"/>
                </a:lnTo>
                <a:cubicBezTo>
                  <a:pt x="239522" y="422973"/>
                  <a:pt x="247667" y="421592"/>
                  <a:pt x="255659" y="418523"/>
                </a:cubicBezTo>
                <a:close/>
                <a:moveTo>
                  <a:pt x="29361" y="292846"/>
                </a:moveTo>
                <a:lnTo>
                  <a:pt x="39346" y="306963"/>
                </a:lnTo>
                <a:cubicBezTo>
                  <a:pt x="52402" y="325531"/>
                  <a:pt x="73600" y="336425"/>
                  <a:pt x="96334" y="336425"/>
                </a:cubicBezTo>
                <a:lnTo>
                  <a:pt x="150250" y="336425"/>
                </a:lnTo>
                <a:lnTo>
                  <a:pt x="163153" y="369877"/>
                </a:lnTo>
                <a:lnTo>
                  <a:pt x="163153" y="588080"/>
                </a:lnTo>
                <a:cubicBezTo>
                  <a:pt x="163153" y="598822"/>
                  <a:pt x="154551" y="607568"/>
                  <a:pt x="143799" y="607568"/>
                </a:cubicBezTo>
                <a:lnTo>
                  <a:pt x="48869" y="607568"/>
                </a:lnTo>
                <a:cubicBezTo>
                  <a:pt x="38117" y="607568"/>
                  <a:pt x="29361" y="598822"/>
                  <a:pt x="29361" y="588080"/>
                </a:cubicBezTo>
                <a:close/>
                <a:moveTo>
                  <a:pt x="457241" y="201464"/>
                </a:moveTo>
                <a:lnTo>
                  <a:pt x="552067" y="201464"/>
                </a:lnTo>
                <a:cubicBezTo>
                  <a:pt x="562825" y="201464"/>
                  <a:pt x="571585" y="210207"/>
                  <a:pt x="571585" y="220945"/>
                </a:cubicBezTo>
                <a:lnTo>
                  <a:pt x="571585" y="443362"/>
                </a:lnTo>
                <a:lnTo>
                  <a:pt x="498429" y="381545"/>
                </a:lnTo>
                <a:cubicBezTo>
                  <a:pt x="482292" y="367894"/>
                  <a:pt x="460775" y="362372"/>
                  <a:pt x="440027" y="366360"/>
                </a:cubicBezTo>
                <a:lnTo>
                  <a:pt x="437722" y="366820"/>
                </a:lnTo>
                <a:lnTo>
                  <a:pt x="437722" y="220945"/>
                </a:lnTo>
                <a:cubicBezTo>
                  <a:pt x="437722" y="210207"/>
                  <a:pt x="446482" y="201464"/>
                  <a:pt x="457241" y="201464"/>
                </a:cubicBezTo>
                <a:close/>
                <a:moveTo>
                  <a:pt x="35985" y="143719"/>
                </a:moveTo>
                <a:cubicBezTo>
                  <a:pt x="43745" y="145061"/>
                  <a:pt x="51005" y="149357"/>
                  <a:pt x="55922" y="156337"/>
                </a:cubicBezTo>
                <a:lnTo>
                  <a:pt x="112160" y="236261"/>
                </a:lnTo>
                <a:lnTo>
                  <a:pt x="198055" y="236261"/>
                </a:lnTo>
                <a:cubicBezTo>
                  <a:pt x="210808" y="236261"/>
                  <a:pt x="222179" y="244085"/>
                  <a:pt x="226635" y="255897"/>
                </a:cubicBezTo>
                <a:lnTo>
                  <a:pt x="249222" y="314038"/>
                </a:lnTo>
                <a:lnTo>
                  <a:pt x="303463" y="294095"/>
                </a:lnTo>
                <a:cubicBezTo>
                  <a:pt x="317753" y="288880"/>
                  <a:pt x="333580" y="294709"/>
                  <a:pt x="340956" y="307902"/>
                </a:cubicBezTo>
                <a:lnTo>
                  <a:pt x="399806" y="413906"/>
                </a:lnTo>
                <a:lnTo>
                  <a:pt x="447594" y="404548"/>
                </a:lnTo>
                <a:cubicBezTo>
                  <a:pt x="456659" y="402707"/>
                  <a:pt x="466186" y="405162"/>
                  <a:pt x="473254" y="411298"/>
                </a:cubicBezTo>
                <a:lnTo>
                  <a:pt x="597563" y="516228"/>
                </a:lnTo>
                <a:cubicBezTo>
                  <a:pt x="610624" y="527120"/>
                  <a:pt x="612160" y="546602"/>
                  <a:pt x="601251" y="559488"/>
                </a:cubicBezTo>
                <a:cubicBezTo>
                  <a:pt x="595104" y="566698"/>
                  <a:pt x="586499" y="570380"/>
                  <a:pt x="577741" y="570380"/>
                </a:cubicBezTo>
                <a:cubicBezTo>
                  <a:pt x="570673" y="570380"/>
                  <a:pt x="563605" y="567926"/>
                  <a:pt x="557919" y="563017"/>
                </a:cubicBezTo>
                <a:lnTo>
                  <a:pt x="444828" y="467598"/>
                </a:lnTo>
                <a:lnTo>
                  <a:pt x="389665" y="478336"/>
                </a:lnTo>
                <a:cubicBezTo>
                  <a:pt x="376604" y="480944"/>
                  <a:pt x="363390" y="474808"/>
                  <a:pt x="356936" y="463149"/>
                </a:cubicBezTo>
                <a:lnTo>
                  <a:pt x="300083" y="360827"/>
                </a:lnTo>
                <a:lnTo>
                  <a:pt x="242154" y="382151"/>
                </a:lnTo>
                <a:cubicBezTo>
                  <a:pt x="226328" y="387980"/>
                  <a:pt x="208964" y="380003"/>
                  <a:pt x="202818" y="364356"/>
                </a:cubicBezTo>
                <a:lnTo>
                  <a:pt x="177004" y="297624"/>
                </a:lnTo>
                <a:lnTo>
                  <a:pt x="96334" y="297624"/>
                </a:lnTo>
                <a:cubicBezTo>
                  <a:pt x="86346" y="297624"/>
                  <a:pt x="76973" y="292715"/>
                  <a:pt x="71134" y="284584"/>
                </a:cubicBezTo>
                <a:lnTo>
                  <a:pt x="5523" y="191620"/>
                </a:lnTo>
                <a:cubicBezTo>
                  <a:pt x="-4158" y="177814"/>
                  <a:pt x="-777" y="158638"/>
                  <a:pt x="13052" y="148820"/>
                </a:cubicBezTo>
                <a:cubicBezTo>
                  <a:pt x="19966" y="143987"/>
                  <a:pt x="28225" y="142377"/>
                  <a:pt x="35985" y="143719"/>
                </a:cubicBezTo>
                <a:close/>
                <a:moveTo>
                  <a:pt x="250895" y="99286"/>
                </a:moveTo>
                <a:lnTo>
                  <a:pt x="345875" y="99286"/>
                </a:lnTo>
                <a:cubicBezTo>
                  <a:pt x="356633" y="99286"/>
                  <a:pt x="365393" y="107876"/>
                  <a:pt x="365393" y="118615"/>
                </a:cubicBezTo>
                <a:lnTo>
                  <a:pt x="365393" y="275699"/>
                </a:lnTo>
                <a:cubicBezTo>
                  <a:pt x="346643" y="255450"/>
                  <a:pt x="316981" y="247626"/>
                  <a:pt x="289932" y="257598"/>
                </a:cubicBezTo>
                <a:lnTo>
                  <a:pt x="271643" y="264347"/>
                </a:lnTo>
                <a:lnTo>
                  <a:pt x="263036" y="241951"/>
                </a:lnTo>
                <a:cubicBezTo>
                  <a:pt x="256889" y="226303"/>
                  <a:pt x="245516" y="213724"/>
                  <a:pt x="231530" y="206054"/>
                </a:cubicBezTo>
                <a:lnTo>
                  <a:pt x="231530" y="118615"/>
                </a:lnTo>
                <a:cubicBezTo>
                  <a:pt x="231530" y="107876"/>
                  <a:pt x="240137" y="99286"/>
                  <a:pt x="250895" y="99286"/>
                </a:cubicBezTo>
                <a:close/>
                <a:moveTo>
                  <a:pt x="48869" y="0"/>
                </a:moveTo>
                <a:lnTo>
                  <a:pt x="143799" y="0"/>
                </a:lnTo>
                <a:cubicBezTo>
                  <a:pt x="154551" y="0"/>
                  <a:pt x="163153" y="8744"/>
                  <a:pt x="163153" y="19483"/>
                </a:cubicBezTo>
                <a:lnTo>
                  <a:pt x="163153" y="197442"/>
                </a:lnTo>
                <a:lnTo>
                  <a:pt x="132432" y="197442"/>
                </a:lnTo>
                <a:lnTo>
                  <a:pt x="87732" y="133929"/>
                </a:lnTo>
                <a:cubicBezTo>
                  <a:pt x="73907" y="114292"/>
                  <a:pt x="51788" y="104014"/>
                  <a:pt x="29361" y="104320"/>
                </a:cubicBezTo>
                <a:lnTo>
                  <a:pt x="29361" y="19483"/>
                </a:lnTo>
                <a:cubicBezTo>
                  <a:pt x="29361" y="8744"/>
                  <a:pt x="38117" y="0"/>
                  <a:pt x="48869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"/>
          <p:cNvSpPr/>
          <p:nvPr userDrawn="1"/>
        </p:nvSpPr>
        <p:spPr>
          <a:xfrm>
            <a:off x="73109" y="6136770"/>
            <a:ext cx="2927260" cy="618987"/>
          </a:xfrm>
          <a:prstGeom prst="roundRect">
            <a:avLst>
              <a:gd name="adj" fmla="val 23366"/>
            </a:avLst>
          </a:prstGeom>
          <a:solidFill>
            <a:schemeClr val="bg1">
              <a:lumMod val="75000"/>
            </a:schemeClr>
          </a:solidFill>
          <a:ln w="12700">
            <a:miter lim="400000"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800" dirty="0"/>
          </a:p>
        </p:txBody>
      </p:sp>
      <p:sp>
        <p:nvSpPr>
          <p:cNvPr id="40" name="Lorem ipsum dolor sit amet."/>
          <p:cNvSpPr txBox="1"/>
          <p:nvPr userDrawn="1"/>
        </p:nvSpPr>
        <p:spPr>
          <a:xfrm>
            <a:off x="600906" y="6087802"/>
            <a:ext cx="2448689" cy="7181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457200">
              <a:defRPr sz="2800">
                <a:solidFill>
                  <a:srgbClr val="479FF8"/>
                </a:solidFill>
                <a:latin typeface="Nunito-SemiBold"/>
                <a:ea typeface="Nunito-SemiBold"/>
                <a:cs typeface="Nunito-SemiBold"/>
                <a:sym typeface="Nunito-SemiBold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 of the Chinese Stock Market</a:t>
            </a:r>
            <a:endParaRPr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7" name="图形 46" descr="硬币"/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696" y="6150622"/>
            <a:ext cx="495941" cy="627099"/>
          </a:xfrm>
          <a:prstGeom prst="rect">
            <a:avLst/>
          </a:prstGeom>
        </p:spPr>
      </p:pic>
      <p:sp>
        <p:nvSpPr>
          <p:cNvPr id="54" name="iconfont-11119-5252508"/>
          <p:cNvSpPr/>
          <p:nvPr userDrawn="1"/>
        </p:nvSpPr>
        <p:spPr>
          <a:xfrm>
            <a:off x="6337450" y="6246665"/>
            <a:ext cx="526534" cy="469458"/>
          </a:xfrm>
          <a:custGeom>
            <a:avLst/>
            <a:gdLst>
              <a:gd name="connsiteX0" fmla="*/ 333482 w 609487"/>
              <a:gd name="connsiteY0" fmla="*/ 277641 h 543419"/>
              <a:gd name="connsiteX1" fmla="*/ 363955 w 609487"/>
              <a:gd name="connsiteY1" fmla="*/ 277641 h 543419"/>
              <a:gd name="connsiteX2" fmla="*/ 363955 w 609487"/>
              <a:gd name="connsiteY2" fmla="*/ 418428 h 543419"/>
              <a:gd name="connsiteX3" fmla="*/ 333482 w 609487"/>
              <a:gd name="connsiteY3" fmla="*/ 418428 h 543419"/>
              <a:gd name="connsiteX4" fmla="*/ 455373 w 609487"/>
              <a:gd name="connsiteY4" fmla="*/ 262167 h 543419"/>
              <a:gd name="connsiteX5" fmla="*/ 485846 w 609487"/>
              <a:gd name="connsiteY5" fmla="*/ 262167 h 543419"/>
              <a:gd name="connsiteX6" fmla="*/ 485846 w 609487"/>
              <a:gd name="connsiteY6" fmla="*/ 419666 h 543419"/>
              <a:gd name="connsiteX7" fmla="*/ 455373 w 609487"/>
              <a:gd name="connsiteY7" fmla="*/ 419666 h 543419"/>
              <a:gd name="connsiteX8" fmla="*/ 153692 w 609487"/>
              <a:gd name="connsiteY8" fmla="*/ 227458 h 543419"/>
              <a:gd name="connsiteX9" fmla="*/ 80557 w 609487"/>
              <a:gd name="connsiteY9" fmla="*/ 317063 h 543419"/>
              <a:gd name="connsiteX10" fmla="*/ 171976 w 609487"/>
              <a:gd name="connsiteY10" fmla="*/ 408477 h 543419"/>
              <a:gd name="connsiteX11" fmla="*/ 261538 w 609487"/>
              <a:gd name="connsiteY11" fmla="*/ 335346 h 543419"/>
              <a:gd name="connsiteX12" fmla="*/ 153692 w 609487"/>
              <a:gd name="connsiteY12" fmla="*/ 335346 h 543419"/>
              <a:gd name="connsiteX13" fmla="*/ 516319 w 609487"/>
              <a:gd name="connsiteY13" fmla="*/ 227363 h 543419"/>
              <a:gd name="connsiteX14" fmla="*/ 546792 w 609487"/>
              <a:gd name="connsiteY14" fmla="*/ 227363 h 543419"/>
              <a:gd name="connsiteX15" fmla="*/ 546792 w 609487"/>
              <a:gd name="connsiteY15" fmla="*/ 419666 h 543419"/>
              <a:gd name="connsiteX16" fmla="*/ 516319 w 609487"/>
              <a:gd name="connsiteY16" fmla="*/ 419666 h 543419"/>
              <a:gd name="connsiteX17" fmla="*/ 394428 w 609487"/>
              <a:gd name="connsiteY17" fmla="*/ 227363 h 543419"/>
              <a:gd name="connsiteX18" fmla="*/ 424901 w 609487"/>
              <a:gd name="connsiteY18" fmla="*/ 227363 h 543419"/>
              <a:gd name="connsiteX19" fmla="*/ 424901 w 609487"/>
              <a:gd name="connsiteY19" fmla="*/ 419666 h 543419"/>
              <a:gd name="connsiteX20" fmla="*/ 394428 w 609487"/>
              <a:gd name="connsiteY20" fmla="*/ 419666 h 543419"/>
              <a:gd name="connsiteX21" fmla="*/ 171976 w 609487"/>
              <a:gd name="connsiteY21" fmla="*/ 207366 h 543419"/>
              <a:gd name="connsiteX22" fmla="*/ 171976 w 609487"/>
              <a:gd name="connsiteY22" fmla="*/ 317063 h 543419"/>
              <a:gd name="connsiteX23" fmla="*/ 281631 w 609487"/>
              <a:gd name="connsiteY23" fmla="*/ 317063 h 543419"/>
              <a:gd name="connsiteX24" fmla="*/ 171976 w 609487"/>
              <a:gd name="connsiteY24" fmla="*/ 426760 h 543419"/>
              <a:gd name="connsiteX25" fmla="*/ 62274 w 609487"/>
              <a:gd name="connsiteY25" fmla="*/ 317063 h 543419"/>
              <a:gd name="connsiteX26" fmla="*/ 171976 w 609487"/>
              <a:gd name="connsiteY26" fmla="*/ 207366 h 543419"/>
              <a:gd name="connsiteX27" fmla="*/ 365669 w 609487"/>
              <a:gd name="connsiteY27" fmla="*/ 162992 h 543419"/>
              <a:gd name="connsiteX28" fmla="*/ 508701 w 609487"/>
              <a:gd name="connsiteY28" fmla="*/ 162992 h 543419"/>
              <a:gd name="connsiteX29" fmla="*/ 508701 w 609487"/>
              <a:gd name="connsiteY29" fmla="*/ 187369 h 543419"/>
              <a:gd name="connsiteX30" fmla="*/ 365669 w 609487"/>
              <a:gd name="connsiteY30" fmla="*/ 187369 h 543419"/>
              <a:gd name="connsiteX31" fmla="*/ 60560 w 609487"/>
              <a:gd name="connsiteY31" fmla="*/ 162992 h 543419"/>
              <a:gd name="connsiteX32" fmla="*/ 340053 w 609487"/>
              <a:gd name="connsiteY32" fmla="*/ 162992 h 543419"/>
              <a:gd name="connsiteX33" fmla="*/ 340053 w 609487"/>
              <a:gd name="connsiteY33" fmla="*/ 187369 h 543419"/>
              <a:gd name="connsiteX34" fmla="*/ 60560 w 609487"/>
              <a:gd name="connsiteY34" fmla="*/ 187369 h 543419"/>
              <a:gd name="connsiteX35" fmla="*/ 60560 w 609487"/>
              <a:gd name="connsiteY35" fmla="*/ 110191 h 543419"/>
              <a:gd name="connsiteX36" fmla="*/ 409664 w 609487"/>
              <a:gd name="connsiteY36" fmla="*/ 110191 h 543419"/>
              <a:gd name="connsiteX37" fmla="*/ 409664 w 609487"/>
              <a:gd name="connsiteY37" fmla="*/ 134568 h 543419"/>
              <a:gd name="connsiteX38" fmla="*/ 60560 w 609487"/>
              <a:gd name="connsiteY38" fmla="*/ 134568 h 543419"/>
              <a:gd name="connsiteX39" fmla="*/ 199830 w 609487"/>
              <a:gd name="connsiteY39" fmla="*/ 57437 h 543419"/>
              <a:gd name="connsiteX40" fmla="*/ 236350 w 609487"/>
              <a:gd name="connsiteY40" fmla="*/ 57437 h 543419"/>
              <a:gd name="connsiteX41" fmla="*/ 236350 w 609487"/>
              <a:gd name="connsiteY41" fmla="*/ 81862 h 543419"/>
              <a:gd name="connsiteX42" fmla="*/ 199830 w 609487"/>
              <a:gd name="connsiteY42" fmla="*/ 81862 h 543419"/>
              <a:gd name="connsiteX43" fmla="*/ 130171 w 609487"/>
              <a:gd name="connsiteY43" fmla="*/ 57437 h 543419"/>
              <a:gd name="connsiteX44" fmla="*/ 166738 w 609487"/>
              <a:gd name="connsiteY44" fmla="*/ 57437 h 543419"/>
              <a:gd name="connsiteX45" fmla="*/ 166738 w 609487"/>
              <a:gd name="connsiteY45" fmla="*/ 81862 h 543419"/>
              <a:gd name="connsiteX46" fmla="*/ 130171 w 609487"/>
              <a:gd name="connsiteY46" fmla="*/ 81862 h 543419"/>
              <a:gd name="connsiteX47" fmla="*/ 60560 w 609487"/>
              <a:gd name="connsiteY47" fmla="*/ 57437 h 543419"/>
              <a:gd name="connsiteX48" fmla="*/ 97079 w 609487"/>
              <a:gd name="connsiteY48" fmla="*/ 57437 h 543419"/>
              <a:gd name="connsiteX49" fmla="*/ 97079 w 609487"/>
              <a:gd name="connsiteY49" fmla="*/ 81862 h 543419"/>
              <a:gd name="connsiteX50" fmla="*/ 60512 w 609487"/>
              <a:gd name="connsiteY50" fmla="*/ 81862 h 543419"/>
              <a:gd name="connsiteX51" fmla="*/ 34427 w 609487"/>
              <a:gd name="connsiteY51" fmla="*/ 24385 h 543419"/>
              <a:gd name="connsiteX52" fmla="*/ 24379 w 609487"/>
              <a:gd name="connsiteY52" fmla="*/ 34434 h 543419"/>
              <a:gd name="connsiteX53" fmla="*/ 24379 w 609487"/>
              <a:gd name="connsiteY53" fmla="*/ 436688 h 543419"/>
              <a:gd name="connsiteX54" fmla="*/ 34427 w 609487"/>
              <a:gd name="connsiteY54" fmla="*/ 446737 h 543419"/>
              <a:gd name="connsiteX55" fmla="*/ 575061 w 609487"/>
              <a:gd name="connsiteY55" fmla="*/ 446737 h 543419"/>
              <a:gd name="connsiteX56" fmla="*/ 585108 w 609487"/>
              <a:gd name="connsiteY56" fmla="*/ 436688 h 543419"/>
              <a:gd name="connsiteX57" fmla="*/ 585155 w 609487"/>
              <a:gd name="connsiteY57" fmla="*/ 436688 h 543419"/>
              <a:gd name="connsiteX58" fmla="*/ 585155 w 609487"/>
              <a:gd name="connsiteY58" fmla="*/ 34434 h 543419"/>
              <a:gd name="connsiteX59" fmla="*/ 575108 w 609487"/>
              <a:gd name="connsiteY59" fmla="*/ 24385 h 543419"/>
              <a:gd name="connsiteX60" fmla="*/ 34427 w 609487"/>
              <a:gd name="connsiteY60" fmla="*/ 0 h 543419"/>
              <a:gd name="connsiteX61" fmla="*/ 575108 w 609487"/>
              <a:gd name="connsiteY61" fmla="*/ 0 h 543419"/>
              <a:gd name="connsiteX62" fmla="*/ 609487 w 609487"/>
              <a:gd name="connsiteY62" fmla="*/ 34434 h 543419"/>
              <a:gd name="connsiteX63" fmla="*/ 609487 w 609487"/>
              <a:gd name="connsiteY63" fmla="*/ 436688 h 543419"/>
              <a:gd name="connsiteX64" fmla="*/ 575108 w 609487"/>
              <a:gd name="connsiteY64" fmla="*/ 471122 h 543419"/>
              <a:gd name="connsiteX65" fmla="*/ 323028 w 609487"/>
              <a:gd name="connsiteY65" fmla="*/ 471122 h 543419"/>
              <a:gd name="connsiteX66" fmla="*/ 323028 w 609487"/>
              <a:gd name="connsiteY66" fmla="*/ 512938 h 543419"/>
              <a:gd name="connsiteX67" fmla="*/ 508065 w 609487"/>
              <a:gd name="connsiteY67" fmla="*/ 512938 h 543419"/>
              <a:gd name="connsiteX68" fmla="*/ 523302 w 609487"/>
              <a:gd name="connsiteY68" fmla="*/ 528179 h 543419"/>
              <a:gd name="connsiteX69" fmla="*/ 508065 w 609487"/>
              <a:gd name="connsiteY69" fmla="*/ 543419 h 543419"/>
              <a:gd name="connsiteX70" fmla="*/ 101422 w 609487"/>
              <a:gd name="connsiteY70" fmla="*/ 543419 h 543419"/>
              <a:gd name="connsiteX71" fmla="*/ 86185 w 609487"/>
              <a:gd name="connsiteY71" fmla="*/ 528179 h 543419"/>
              <a:gd name="connsiteX72" fmla="*/ 101422 w 609487"/>
              <a:gd name="connsiteY72" fmla="*/ 512938 h 543419"/>
              <a:gd name="connsiteX73" fmla="*/ 286507 w 609487"/>
              <a:gd name="connsiteY73" fmla="*/ 512938 h 543419"/>
              <a:gd name="connsiteX74" fmla="*/ 286507 w 609487"/>
              <a:gd name="connsiteY74" fmla="*/ 471122 h 543419"/>
              <a:gd name="connsiteX75" fmla="*/ 34427 w 609487"/>
              <a:gd name="connsiteY75" fmla="*/ 471122 h 543419"/>
              <a:gd name="connsiteX76" fmla="*/ 0 w 609487"/>
              <a:gd name="connsiteY76" fmla="*/ 436688 h 543419"/>
              <a:gd name="connsiteX77" fmla="*/ 0 w 609487"/>
              <a:gd name="connsiteY77" fmla="*/ 34434 h 543419"/>
              <a:gd name="connsiteX78" fmla="*/ 34427 w 609487"/>
              <a:gd name="connsiteY78" fmla="*/ 0 h 5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9487" h="543419">
                <a:moveTo>
                  <a:pt x="333482" y="277641"/>
                </a:moveTo>
                <a:lnTo>
                  <a:pt x="363955" y="277641"/>
                </a:lnTo>
                <a:lnTo>
                  <a:pt x="363955" y="418428"/>
                </a:lnTo>
                <a:lnTo>
                  <a:pt x="333482" y="418428"/>
                </a:lnTo>
                <a:close/>
                <a:moveTo>
                  <a:pt x="455373" y="262167"/>
                </a:moveTo>
                <a:lnTo>
                  <a:pt x="485846" y="262167"/>
                </a:lnTo>
                <a:lnTo>
                  <a:pt x="485846" y="419666"/>
                </a:lnTo>
                <a:lnTo>
                  <a:pt x="455373" y="419666"/>
                </a:lnTo>
                <a:close/>
                <a:moveTo>
                  <a:pt x="153692" y="227458"/>
                </a:moveTo>
                <a:cubicBezTo>
                  <a:pt x="112030" y="235933"/>
                  <a:pt x="80557" y="272879"/>
                  <a:pt x="80557" y="317063"/>
                </a:cubicBezTo>
                <a:cubicBezTo>
                  <a:pt x="80557" y="367484"/>
                  <a:pt x="121553" y="408477"/>
                  <a:pt x="171976" y="408477"/>
                </a:cubicBezTo>
                <a:cubicBezTo>
                  <a:pt x="216114" y="408477"/>
                  <a:pt x="253062" y="377006"/>
                  <a:pt x="261538" y="335346"/>
                </a:cubicBezTo>
                <a:lnTo>
                  <a:pt x="153692" y="335346"/>
                </a:lnTo>
                <a:close/>
                <a:moveTo>
                  <a:pt x="516319" y="227363"/>
                </a:moveTo>
                <a:lnTo>
                  <a:pt x="546792" y="227363"/>
                </a:lnTo>
                <a:lnTo>
                  <a:pt x="546792" y="419666"/>
                </a:lnTo>
                <a:lnTo>
                  <a:pt x="516319" y="419666"/>
                </a:lnTo>
                <a:close/>
                <a:moveTo>
                  <a:pt x="394428" y="227363"/>
                </a:moveTo>
                <a:lnTo>
                  <a:pt x="424901" y="227363"/>
                </a:lnTo>
                <a:lnTo>
                  <a:pt x="424901" y="419666"/>
                </a:lnTo>
                <a:lnTo>
                  <a:pt x="394428" y="419666"/>
                </a:lnTo>
                <a:close/>
                <a:moveTo>
                  <a:pt x="171976" y="207366"/>
                </a:moveTo>
                <a:lnTo>
                  <a:pt x="171976" y="317063"/>
                </a:lnTo>
                <a:lnTo>
                  <a:pt x="281631" y="317063"/>
                </a:lnTo>
                <a:cubicBezTo>
                  <a:pt x="281631" y="377625"/>
                  <a:pt x="232541" y="426760"/>
                  <a:pt x="171976" y="426760"/>
                </a:cubicBezTo>
                <a:cubicBezTo>
                  <a:pt x="111364" y="426760"/>
                  <a:pt x="62274" y="377625"/>
                  <a:pt x="62274" y="317063"/>
                </a:cubicBezTo>
                <a:cubicBezTo>
                  <a:pt x="62274" y="256453"/>
                  <a:pt x="111364" y="207366"/>
                  <a:pt x="171976" y="207366"/>
                </a:cubicBezTo>
                <a:close/>
                <a:moveTo>
                  <a:pt x="365669" y="162992"/>
                </a:moveTo>
                <a:lnTo>
                  <a:pt x="508701" y="162992"/>
                </a:lnTo>
                <a:lnTo>
                  <a:pt x="508701" y="187369"/>
                </a:lnTo>
                <a:lnTo>
                  <a:pt x="365669" y="187369"/>
                </a:lnTo>
                <a:close/>
                <a:moveTo>
                  <a:pt x="60560" y="162992"/>
                </a:moveTo>
                <a:lnTo>
                  <a:pt x="340053" y="162992"/>
                </a:lnTo>
                <a:lnTo>
                  <a:pt x="340053" y="187369"/>
                </a:lnTo>
                <a:lnTo>
                  <a:pt x="60560" y="187369"/>
                </a:lnTo>
                <a:close/>
                <a:moveTo>
                  <a:pt x="60560" y="110191"/>
                </a:moveTo>
                <a:lnTo>
                  <a:pt x="409664" y="110191"/>
                </a:lnTo>
                <a:lnTo>
                  <a:pt x="409664" y="134568"/>
                </a:lnTo>
                <a:lnTo>
                  <a:pt x="60560" y="134568"/>
                </a:lnTo>
                <a:close/>
                <a:moveTo>
                  <a:pt x="199830" y="57437"/>
                </a:moveTo>
                <a:lnTo>
                  <a:pt x="236350" y="57437"/>
                </a:lnTo>
                <a:lnTo>
                  <a:pt x="236350" y="81862"/>
                </a:lnTo>
                <a:lnTo>
                  <a:pt x="199830" y="81862"/>
                </a:lnTo>
                <a:close/>
                <a:moveTo>
                  <a:pt x="130171" y="57437"/>
                </a:moveTo>
                <a:lnTo>
                  <a:pt x="166738" y="57437"/>
                </a:lnTo>
                <a:lnTo>
                  <a:pt x="166738" y="81862"/>
                </a:lnTo>
                <a:lnTo>
                  <a:pt x="130171" y="81862"/>
                </a:lnTo>
                <a:close/>
                <a:moveTo>
                  <a:pt x="60560" y="57437"/>
                </a:moveTo>
                <a:lnTo>
                  <a:pt x="97079" y="57437"/>
                </a:lnTo>
                <a:lnTo>
                  <a:pt x="97079" y="81862"/>
                </a:lnTo>
                <a:lnTo>
                  <a:pt x="60512" y="81862"/>
                </a:lnTo>
                <a:close/>
                <a:moveTo>
                  <a:pt x="34427" y="24385"/>
                </a:moveTo>
                <a:cubicBezTo>
                  <a:pt x="28903" y="24385"/>
                  <a:pt x="24379" y="28909"/>
                  <a:pt x="24379" y="34434"/>
                </a:cubicBezTo>
                <a:lnTo>
                  <a:pt x="24379" y="436688"/>
                </a:lnTo>
                <a:cubicBezTo>
                  <a:pt x="24379" y="442213"/>
                  <a:pt x="28855" y="446737"/>
                  <a:pt x="34427" y="446737"/>
                </a:cubicBezTo>
                <a:lnTo>
                  <a:pt x="575061" y="446737"/>
                </a:lnTo>
                <a:cubicBezTo>
                  <a:pt x="580584" y="446737"/>
                  <a:pt x="585108" y="442213"/>
                  <a:pt x="585108" y="436688"/>
                </a:cubicBezTo>
                <a:lnTo>
                  <a:pt x="585155" y="436688"/>
                </a:lnTo>
                <a:lnTo>
                  <a:pt x="585155" y="34434"/>
                </a:lnTo>
                <a:cubicBezTo>
                  <a:pt x="585155" y="28862"/>
                  <a:pt x="580632" y="24385"/>
                  <a:pt x="575108" y="24385"/>
                </a:cubicBezTo>
                <a:close/>
                <a:moveTo>
                  <a:pt x="34427" y="0"/>
                </a:moveTo>
                <a:lnTo>
                  <a:pt x="575108" y="0"/>
                </a:lnTo>
                <a:cubicBezTo>
                  <a:pt x="594107" y="0"/>
                  <a:pt x="609487" y="15431"/>
                  <a:pt x="609487" y="34434"/>
                </a:cubicBezTo>
                <a:lnTo>
                  <a:pt x="609487" y="436688"/>
                </a:lnTo>
                <a:cubicBezTo>
                  <a:pt x="609487" y="455691"/>
                  <a:pt x="594107" y="471122"/>
                  <a:pt x="575108" y="471122"/>
                </a:cubicBezTo>
                <a:lnTo>
                  <a:pt x="323028" y="471122"/>
                </a:lnTo>
                <a:lnTo>
                  <a:pt x="323028" y="512938"/>
                </a:lnTo>
                <a:lnTo>
                  <a:pt x="508065" y="512938"/>
                </a:lnTo>
                <a:cubicBezTo>
                  <a:pt x="516493" y="512938"/>
                  <a:pt x="523302" y="519796"/>
                  <a:pt x="523302" y="528179"/>
                </a:cubicBezTo>
                <a:cubicBezTo>
                  <a:pt x="523302" y="536608"/>
                  <a:pt x="516493" y="543419"/>
                  <a:pt x="508065" y="543419"/>
                </a:cubicBezTo>
                <a:lnTo>
                  <a:pt x="101422" y="543419"/>
                </a:lnTo>
                <a:cubicBezTo>
                  <a:pt x="93042" y="543419"/>
                  <a:pt x="86185" y="536608"/>
                  <a:pt x="86185" y="528179"/>
                </a:cubicBezTo>
                <a:cubicBezTo>
                  <a:pt x="86185" y="519796"/>
                  <a:pt x="93042" y="512938"/>
                  <a:pt x="101422" y="512938"/>
                </a:cubicBezTo>
                <a:lnTo>
                  <a:pt x="286507" y="512938"/>
                </a:lnTo>
                <a:lnTo>
                  <a:pt x="286507" y="471122"/>
                </a:lnTo>
                <a:lnTo>
                  <a:pt x="34427" y="471122"/>
                </a:lnTo>
                <a:cubicBezTo>
                  <a:pt x="15428" y="471122"/>
                  <a:pt x="0" y="455691"/>
                  <a:pt x="0" y="436688"/>
                </a:cubicBezTo>
                <a:lnTo>
                  <a:pt x="0" y="34434"/>
                </a:lnTo>
                <a:cubicBezTo>
                  <a:pt x="0" y="15431"/>
                  <a:pt x="15428" y="0"/>
                  <a:pt x="34427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B731AB-4DAB-CB47-B410-F68EC8841FB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490DC1-607D-2B48-B1B3-6A079E35918E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Rounded Rectangle"/>
          <p:cNvSpPr/>
          <p:nvPr userDrawn="1"/>
        </p:nvSpPr>
        <p:spPr>
          <a:xfrm>
            <a:off x="3172354" y="6146416"/>
            <a:ext cx="2927260" cy="618987"/>
          </a:xfrm>
          <a:prstGeom prst="roundRect">
            <a:avLst>
              <a:gd name="adj" fmla="val 23366"/>
            </a:avLst>
          </a:prstGeom>
          <a:solidFill>
            <a:srgbClr val="BFBFBF"/>
          </a:solidFill>
          <a:ln w="12700">
            <a:miter lim="400000"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800" dirty="0"/>
          </a:p>
        </p:txBody>
      </p:sp>
      <p:sp>
        <p:nvSpPr>
          <p:cNvPr id="23" name="Lorem ipsum dolor sit amet."/>
          <p:cNvSpPr txBox="1"/>
          <p:nvPr userDrawn="1"/>
        </p:nvSpPr>
        <p:spPr>
          <a:xfrm>
            <a:off x="3716004" y="6278666"/>
            <a:ext cx="2404379" cy="41036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457200">
              <a:defRPr sz="2800">
                <a:solidFill>
                  <a:srgbClr val="479FF8"/>
                </a:solidFill>
                <a:latin typeface="Nunito-SemiBold"/>
                <a:ea typeface="Nunito-SemiBold"/>
                <a:cs typeface="Nunito-SemiBold"/>
                <a:sym typeface="Nunito-SemiBold"/>
              </a:defRPr>
            </a:lvl1pPr>
          </a:lstStyle>
          <a:p>
            <a:r>
              <a:rPr lang="en-GB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Institutional Features </a:t>
            </a:r>
          </a:p>
        </p:txBody>
      </p:sp>
      <p:sp>
        <p:nvSpPr>
          <p:cNvPr id="24" name="Rounded Rectangle"/>
          <p:cNvSpPr/>
          <p:nvPr userDrawn="1"/>
        </p:nvSpPr>
        <p:spPr>
          <a:xfrm>
            <a:off x="6248128" y="6146416"/>
            <a:ext cx="2836195" cy="618987"/>
          </a:xfrm>
          <a:prstGeom prst="roundRect">
            <a:avLst>
              <a:gd name="adj" fmla="val 23366"/>
            </a:avLst>
          </a:prstGeom>
          <a:solidFill>
            <a:srgbClr val="D7908A"/>
          </a:solidFill>
          <a:ln w="12700">
            <a:miter lim="400000"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800" dirty="0"/>
          </a:p>
        </p:txBody>
      </p:sp>
      <p:sp>
        <p:nvSpPr>
          <p:cNvPr id="25" name="Lorem ipsum dolor sit amet."/>
          <p:cNvSpPr txBox="1"/>
          <p:nvPr userDrawn="1"/>
        </p:nvSpPr>
        <p:spPr>
          <a:xfrm>
            <a:off x="6891314" y="6272491"/>
            <a:ext cx="2275948" cy="41036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457200">
              <a:defRPr sz="2800">
                <a:solidFill>
                  <a:srgbClr val="479FF8"/>
                </a:solidFill>
                <a:latin typeface="Nunito-SemiBold"/>
                <a:ea typeface="Nunito-SemiBold"/>
                <a:cs typeface="Nunito-SemiBold"/>
                <a:sym typeface="Nunito-SemiBold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</a:p>
        </p:txBody>
      </p:sp>
      <p:sp>
        <p:nvSpPr>
          <p:cNvPr id="26" name="Rounded Rectangle"/>
          <p:cNvSpPr/>
          <p:nvPr userDrawn="1"/>
        </p:nvSpPr>
        <p:spPr>
          <a:xfrm>
            <a:off x="9214174" y="6146416"/>
            <a:ext cx="2836195" cy="618987"/>
          </a:xfrm>
          <a:prstGeom prst="roundRect">
            <a:avLst>
              <a:gd name="adj" fmla="val 23366"/>
            </a:avLst>
          </a:prstGeom>
          <a:solidFill>
            <a:schemeClr val="bg1">
              <a:lumMod val="75000"/>
            </a:schemeClr>
          </a:solidFill>
          <a:ln w="12700">
            <a:miter lim="400000"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800"/>
          </a:p>
        </p:txBody>
      </p:sp>
      <p:sp>
        <p:nvSpPr>
          <p:cNvPr id="27" name="Lorem ipsum dolor sit amet."/>
          <p:cNvSpPr txBox="1"/>
          <p:nvPr userDrawn="1"/>
        </p:nvSpPr>
        <p:spPr>
          <a:xfrm>
            <a:off x="9773223" y="6272491"/>
            <a:ext cx="2275948" cy="41036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457200">
              <a:defRPr sz="2800">
                <a:solidFill>
                  <a:srgbClr val="479FF8"/>
                </a:solidFill>
                <a:latin typeface="Nunito-SemiBold"/>
                <a:ea typeface="Nunito-SemiBold"/>
                <a:cs typeface="Nunito-SemiBold"/>
                <a:sym typeface="Nunito-SemiBold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Crises and Reforms</a:t>
            </a:r>
            <a:endParaRPr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iconfont-11592-5504471"/>
          <p:cNvSpPr>
            <a:spLocks noChangeAspect="1"/>
          </p:cNvSpPr>
          <p:nvPr userDrawn="1"/>
        </p:nvSpPr>
        <p:spPr>
          <a:xfrm>
            <a:off x="3245897" y="6211850"/>
            <a:ext cx="498564" cy="498564"/>
          </a:xfrm>
          <a:custGeom>
            <a:avLst/>
            <a:gdLst>
              <a:gd name="T0" fmla="*/ 6944 w 11868"/>
              <a:gd name="T1" fmla="*/ 2582 h 11868"/>
              <a:gd name="T2" fmla="*/ 5334 w 11868"/>
              <a:gd name="T3" fmla="*/ 2268 h 11868"/>
              <a:gd name="T4" fmla="*/ 1067 w 11868"/>
              <a:gd name="T5" fmla="*/ 6534 h 11868"/>
              <a:gd name="T6" fmla="*/ 5334 w 11868"/>
              <a:gd name="T7" fmla="*/ 10801 h 11868"/>
              <a:gd name="T8" fmla="*/ 9600 w 11868"/>
              <a:gd name="T9" fmla="*/ 6534 h 11868"/>
              <a:gd name="T10" fmla="*/ 9286 w 11868"/>
              <a:gd name="T11" fmla="*/ 4924 h 11868"/>
              <a:gd name="T12" fmla="*/ 9070 w 11868"/>
              <a:gd name="T13" fmla="*/ 4922 h 11868"/>
              <a:gd name="T14" fmla="*/ 7942 w 11868"/>
              <a:gd name="T15" fmla="*/ 4680 h 11868"/>
              <a:gd name="T16" fmla="*/ 8534 w 11868"/>
              <a:gd name="T17" fmla="*/ 6534 h 11868"/>
              <a:gd name="T18" fmla="*/ 5334 w 11868"/>
              <a:gd name="T19" fmla="*/ 9734 h 11868"/>
              <a:gd name="T20" fmla="*/ 2134 w 11868"/>
              <a:gd name="T21" fmla="*/ 6534 h 11868"/>
              <a:gd name="T22" fmla="*/ 5334 w 11868"/>
              <a:gd name="T23" fmla="*/ 3334 h 11868"/>
              <a:gd name="T24" fmla="*/ 7188 w 11868"/>
              <a:gd name="T25" fmla="*/ 3926 h 11868"/>
              <a:gd name="T26" fmla="*/ 7188 w 11868"/>
              <a:gd name="T27" fmla="*/ 3926 h 11868"/>
              <a:gd name="T28" fmla="*/ 6946 w 11868"/>
              <a:gd name="T29" fmla="*/ 2798 h 11868"/>
              <a:gd name="T30" fmla="*/ 6944 w 11868"/>
              <a:gd name="T31" fmla="*/ 2582 h 11868"/>
              <a:gd name="T32" fmla="*/ 7592 w 11868"/>
              <a:gd name="T33" fmla="*/ 1701 h 11868"/>
              <a:gd name="T34" fmla="*/ 8732 w 11868"/>
              <a:gd name="T35" fmla="*/ 327 h 11868"/>
              <a:gd name="T36" fmla="*/ 9653 w 11868"/>
              <a:gd name="T37" fmla="*/ 514 h 11868"/>
              <a:gd name="T38" fmla="*/ 10046 w 11868"/>
              <a:gd name="T39" fmla="*/ 1822 h 11868"/>
              <a:gd name="T40" fmla="*/ 11354 w 11868"/>
              <a:gd name="T41" fmla="*/ 2215 h 11868"/>
              <a:gd name="T42" fmla="*/ 11541 w 11868"/>
              <a:gd name="T43" fmla="*/ 3136 h 11868"/>
              <a:gd name="T44" fmla="*/ 10167 w 11868"/>
              <a:gd name="T45" fmla="*/ 4276 h 11868"/>
              <a:gd name="T46" fmla="*/ 10667 w 11868"/>
              <a:gd name="T47" fmla="*/ 6534 h 11868"/>
              <a:gd name="T48" fmla="*/ 5334 w 11868"/>
              <a:gd name="T49" fmla="*/ 11868 h 11868"/>
              <a:gd name="T50" fmla="*/ 0 w 11868"/>
              <a:gd name="T51" fmla="*/ 6534 h 11868"/>
              <a:gd name="T52" fmla="*/ 5334 w 11868"/>
              <a:gd name="T53" fmla="*/ 1201 h 11868"/>
              <a:gd name="T54" fmla="*/ 7592 w 11868"/>
              <a:gd name="T55" fmla="*/ 1701 h 11868"/>
              <a:gd name="T56" fmla="*/ 6417 w 11868"/>
              <a:gd name="T57" fmla="*/ 4696 h 11868"/>
              <a:gd name="T58" fmla="*/ 3647 w 11868"/>
              <a:gd name="T59" fmla="*/ 5228 h 11868"/>
              <a:gd name="T60" fmla="*/ 3826 w 11868"/>
              <a:gd name="T61" fmla="*/ 8042 h 11868"/>
              <a:gd name="T62" fmla="*/ 6640 w 11868"/>
              <a:gd name="T63" fmla="*/ 8221 h 11868"/>
              <a:gd name="T64" fmla="*/ 7172 w 11868"/>
              <a:gd name="T65" fmla="*/ 5451 h 11868"/>
              <a:gd name="T66" fmla="*/ 6364 w 11868"/>
              <a:gd name="T67" fmla="*/ 6258 h 11868"/>
              <a:gd name="T68" fmla="*/ 5334 w 11868"/>
              <a:gd name="T69" fmla="*/ 7601 h 11868"/>
              <a:gd name="T70" fmla="*/ 4278 w 11868"/>
              <a:gd name="T71" fmla="*/ 6395 h 11868"/>
              <a:gd name="T72" fmla="*/ 5610 w 11868"/>
              <a:gd name="T73" fmla="*/ 5504 h 11868"/>
              <a:gd name="T74" fmla="*/ 6417 w 11868"/>
              <a:gd name="T75" fmla="*/ 4696 h 11868"/>
              <a:gd name="T76" fmla="*/ 9464 w 11868"/>
              <a:gd name="T77" fmla="*/ 2762 h 11868"/>
              <a:gd name="T78" fmla="*/ 9106 w 11868"/>
              <a:gd name="T79" fmla="*/ 2404 h 11868"/>
              <a:gd name="T80" fmla="*/ 8917 w 11868"/>
              <a:gd name="T81" fmla="*/ 1774 h 11868"/>
              <a:gd name="T82" fmla="*/ 8043 w 11868"/>
              <a:gd name="T83" fmla="*/ 2827 h 11868"/>
              <a:gd name="T84" fmla="*/ 8220 w 11868"/>
              <a:gd name="T85" fmla="*/ 3648 h 11868"/>
              <a:gd name="T86" fmla="*/ 9041 w 11868"/>
              <a:gd name="T87" fmla="*/ 3825 h 11868"/>
              <a:gd name="T88" fmla="*/ 10094 w 11868"/>
              <a:gd name="T89" fmla="*/ 2951 h 11868"/>
              <a:gd name="T90" fmla="*/ 9464 w 11868"/>
              <a:gd name="T91" fmla="*/ 2762 h 1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868" h="11868">
                <a:moveTo>
                  <a:pt x="6944" y="2582"/>
                </a:moveTo>
                <a:cubicBezTo>
                  <a:pt x="6433" y="2374"/>
                  <a:pt x="5886" y="2267"/>
                  <a:pt x="5334" y="2268"/>
                </a:cubicBezTo>
                <a:cubicBezTo>
                  <a:pt x="2977" y="2268"/>
                  <a:pt x="1067" y="4178"/>
                  <a:pt x="1067" y="6534"/>
                </a:cubicBezTo>
                <a:cubicBezTo>
                  <a:pt x="1067" y="8891"/>
                  <a:pt x="2977" y="10801"/>
                  <a:pt x="5334" y="10801"/>
                </a:cubicBezTo>
                <a:cubicBezTo>
                  <a:pt x="7690" y="10801"/>
                  <a:pt x="9600" y="8891"/>
                  <a:pt x="9600" y="6534"/>
                </a:cubicBezTo>
                <a:cubicBezTo>
                  <a:pt x="9600" y="5965"/>
                  <a:pt x="9489" y="5421"/>
                  <a:pt x="9286" y="4924"/>
                </a:cubicBezTo>
                <a:cubicBezTo>
                  <a:pt x="9215" y="4938"/>
                  <a:pt x="9141" y="4938"/>
                  <a:pt x="9070" y="4922"/>
                </a:cubicBezTo>
                <a:lnTo>
                  <a:pt x="7942" y="4680"/>
                </a:lnTo>
                <a:cubicBezTo>
                  <a:pt x="8328" y="5221"/>
                  <a:pt x="8535" y="5870"/>
                  <a:pt x="8534" y="6534"/>
                </a:cubicBezTo>
                <a:cubicBezTo>
                  <a:pt x="8534" y="8302"/>
                  <a:pt x="7101" y="9734"/>
                  <a:pt x="5334" y="9734"/>
                </a:cubicBezTo>
                <a:cubicBezTo>
                  <a:pt x="3566" y="9734"/>
                  <a:pt x="2134" y="8302"/>
                  <a:pt x="2134" y="6534"/>
                </a:cubicBezTo>
                <a:cubicBezTo>
                  <a:pt x="2134" y="4767"/>
                  <a:pt x="3566" y="3334"/>
                  <a:pt x="5334" y="3334"/>
                </a:cubicBezTo>
                <a:cubicBezTo>
                  <a:pt x="6025" y="3334"/>
                  <a:pt x="6665" y="3554"/>
                  <a:pt x="7188" y="3926"/>
                </a:cubicBezTo>
                <a:lnTo>
                  <a:pt x="7188" y="3926"/>
                </a:lnTo>
                <a:lnTo>
                  <a:pt x="6946" y="2798"/>
                </a:lnTo>
                <a:cubicBezTo>
                  <a:pt x="6930" y="2727"/>
                  <a:pt x="6930" y="2653"/>
                  <a:pt x="6944" y="2582"/>
                </a:cubicBezTo>
                <a:close/>
                <a:moveTo>
                  <a:pt x="7592" y="1701"/>
                </a:moveTo>
                <a:lnTo>
                  <a:pt x="8732" y="327"/>
                </a:lnTo>
                <a:cubicBezTo>
                  <a:pt x="9004" y="0"/>
                  <a:pt x="9531" y="107"/>
                  <a:pt x="9653" y="514"/>
                </a:cubicBezTo>
                <a:lnTo>
                  <a:pt x="10046" y="1822"/>
                </a:lnTo>
                <a:lnTo>
                  <a:pt x="11354" y="2215"/>
                </a:lnTo>
                <a:cubicBezTo>
                  <a:pt x="11761" y="2337"/>
                  <a:pt x="11868" y="2864"/>
                  <a:pt x="11541" y="3136"/>
                </a:cubicBezTo>
                <a:lnTo>
                  <a:pt x="10167" y="4276"/>
                </a:lnTo>
                <a:cubicBezTo>
                  <a:pt x="10497" y="4983"/>
                  <a:pt x="10668" y="5754"/>
                  <a:pt x="10667" y="6534"/>
                </a:cubicBezTo>
                <a:cubicBezTo>
                  <a:pt x="10667" y="9480"/>
                  <a:pt x="8279" y="11868"/>
                  <a:pt x="5334" y="11868"/>
                </a:cubicBezTo>
                <a:cubicBezTo>
                  <a:pt x="2388" y="11868"/>
                  <a:pt x="0" y="9480"/>
                  <a:pt x="0" y="6534"/>
                </a:cubicBezTo>
                <a:cubicBezTo>
                  <a:pt x="0" y="3589"/>
                  <a:pt x="2388" y="1201"/>
                  <a:pt x="5334" y="1201"/>
                </a:cubicBezTo>
                <a:cubicBezTo>
                  <a:pt x="6141" y="1201"/>
                  <a:pt x="6906" y="1380"/>
                  <a:pt x="7592" y="1701"/>
                </a:cubicBezTo>
                <a:close/>
                <a:moveTo>
                  <a:pt x="6417" y="4696"/>
                </a:moveTo>
                <a:cubicBezTo>
                  <a:pt x="5492" y="4151"/>
                  <a:pt x="4305" y="4378"/>
                  <a:pt x="3647" y="5228"/>
                </a:cubicBezTo>
                <a:cubicBezTo>
                  <a:pt x="2990" y="6077"/>
                  <a:pt x="3067" y="7282"/>
                  <a:pt x="3826" y="8042"/>
                </a:cubicBezTo>
                <a:cubicBezTo>
                  <a:pt x="4586" y="8801"/>
                  <a:pt x="5791" y="8878"/>
                  <a:pt x="6640" y="8221"/>
                </a:cubicBezTo>
                <a:cubicBezTo>
                  <a:pt x="7490" y="7563"/>
                  <a:pt x="7717" y="6376"/>
                  <a:pt x="7172" y="5451"/>
                </a:cubicBezTo>
                <a:lnTo>
                  <a:pt x="6364" y="6258"/>
                </a:lnTo>
                <a:cubicBezTo>
                  <a:pt x="6545" y="6935"/>
                  <a:pt x="6035" y="7600"/>
                  <a:pt x="5334" y="7601"/>
                </a:cubicBezTo>
                <a:cubicBezTo>
                  <a:pt x="4690" y="7600"/>
                  <a:pt x="4194" y="7033"/>
                  <a:pt x="4278" y="6395"/>
                </a:cubicBezTo>
                <a:cubicBezTo>
                  <a:pt x="4362" y="5757"/>
                  <a:pt x="4988" y="5338"/>
                  <a:pt x="5610" y="5504"/>
                </a:cubicBezTo>
                <a:lnTo>
                  <a:pt x="6417" y="4696"/>
                </a:lnTo>
                <a:close/>
                <a:moveTo>
                  <a:pt x="9464" y="2762"/>
                </a:moveTo>
                <a:cubicBezTo>
                  <a:pt x="9292" y="2710"/>
                  <a:pt x="9158" y="2576"/>
                  <a:pt x="9106" y="2404"/>
                </a:cubicBezTo>
                <a:lnTo>
                  <a:pt x="8917" y="1774"/>
                </a:lnTo>
                <a:lnTo>
                  <a:pt x="8043" y="2827"/>
                </a:lnTo>
                <a:lnTo>
                  <a:pt x="8220" y="3648"/>
                </a:lnTo>
                <a:lnTo>
                  <a:pt x="9041" y="3825"/>
                </a:lnTo>
                <a:lnTo>
                  <a:pt x="10094" y="2951"/>
                </a:lnTo>
                <a:lnTo>
                  <a:pt x="9464" y="2762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tistics_102512"/>
          <p:cNvSpPr>
            <a:spLocks noChangeAspect="1"/>
          </p:cNvSpPr>
          <p:nvPr userDrawn="1"/>
        </p:nvSpPr>
        <p:spPr>
          <a:xfrm>
            <a:off x="9300945" y="6205965"/>
            <a:ext cx="505226" cy="504450"/>
          </a:xfrm>
          <a:custGeom>
            <a:avLst/>
            <a:gdLst>
              <a:gd name="connsiteX0" fmla="*/ 437722 w 608502"/>
              <a:gd name="connsiteY0" fmla="*/ 512587 h 607568"/>
              <a:gd name="connsiteX1" fmla="*/ 532663 w 608502"/>
              <a:gd name="connsiteY1" fmla="*/ 592838 h 607568"/>
              <a:gd name="connsiteX2" fmla="*/ 558318 w 608502"/>
              <a:gd name="connsiteY2" fmla="*/ 606494 h 607568"/>
              <a:gd name="connsiteX3" fmla="*/ 552019 w 608502"/>
              <a:gd name="connsiteY3" fmla="*/ 607568 h 607568"/>
              <a:gd name="connsiteX4" fmla="*/ 457233 w 608502"/>
              <a:gd name="connsiteY4" fmla="*/ 607568 h 607568"/>
              <a:gd name="connsiteX5" fmla="*/ 437722 w 608502"/>
              <a:gd name="connsiteY5" fmla="*/ 588081 h 607568"/>
              <a:gd name="connsiteX6" fmla="*/ 282247 w 608502"/>
              <a:gd name="connsiteY6" fmla="*/ 408856 h 607568"/>
              <a:gd name="connsiteX7" fmla="*/ 322821 w 608502"/>
              <a:gd name="connsiteY7" fmla="*/ 482050 h 607568"/>
              <a:gd name="connsiteX8" fmla="*/ 365393 w 608502"/>
              <a:gd name="connsiteY8" fmla="*/ 515347 h 607568"/>
              <a:gd name="connsiteX9" fmla="*/ 365393 w 608502"/>
              <a:gd name="connsiteY9" fmla="*/ 588081 h 607568"/>
              <a:gd name="connsiteX10" fmla="*/ 345875 w 608502"/>
              <a:gd name="connsiteY10" fmla="*/ 607568 h 607568"/>
              <a:gd name="connsiteX11" fmla="*/ 250895 w 608502"/>
              <a:gd name="connsiteY11" fmla="*/ 607568 h 607568"/>
              <a:gd name="connsiteX12" fmla="*/ 231530 w 608502"/>
              <a:gd name="connsiteY12" fmla="*/ 588081 h 607568"/>
              <a:gd name="connsiteX13" fmla="*/ 231530 w 608502"/>
              <a:gd name="connsiteY13" fmla="*/ 422973 h 607568"/>
              <a:gd name="connsiteX14" fmla="*/ 255659 w 608502"/>
              <a:gd name="connsiteY14" fmla="*/ 418523 h 607568"/>
              <a:gd name="connsiteX15" fmla="*/ 29361 w 608502"/>
              <a:gd name="connsiteY15" fmla="*/ 292846 h 607568"/>
              <a:gd name="connsiteX16" fmla="*/ 39346 w 608502"/>
              <a:gd name="connsiteY16" fmla="*/ 306963 h 607568"/>
              <a:gd name="connsiteX17" fmla="*/ 96334 w 608502"/>
              <a:gd name="connsiteY17" fmla="*/ 336425 h 607568"/>
              <a:gd name="connsiteX18" fmla="*/ 150250 w 608502"/>
              <a:gd name="connsiteY18" fmla="*/ 336425 h 607568"/>
              <a:gd name="connsiteX19" fmla="*/ 163153 w 608502"/>
              <a:gd name="connsiteY19" fmla="*/ 369877 h 607568"/>
              <a:gd name="connsiteX20" fmla="*/ 163153 w 608502"/>
              <a:gd name="connsiteY20" fmla="*/ 588080 h 607568"/>
              <a:gd name="connsiteX21" fmla="*/ 143799 w 608502"/>
              <a:gd name="connsiteY21" fmla="*/ 607568 h 607568"/>
              <a:gd name="connsiteX22" fmla="*/ 48869 w 608502"/>
              <a:gd name="connsiteY22" fmla="*/ 607568 h 607568"/>
              <a:gd name="connsiteX23" fmla="*/ 29361 w 608502"/>
              <a:gd name="connsiteY23" fmla="*/ 588080 h 607568"/>
              <a:gd name="connsiteX24" fmla="*/ 457241 w 608502"/>
              <a:gd name="connsiteY24" fmla="*/ 201464 h 607568"/>
              <a:gd name="connsiteX25" fmla="*/ 552067 w 608502"/>
              <a:gd name="connsiteY25" fmla="*/ 201464 h 607568"/>
              <a:gd name="connsiteX26" fmla="*/ 571585 w 608502"/>
              <a:gd name="connsiteY26" fmla="*/ 220945 h 607568"/>
              <a:gd name="connsiteX27" fmla="*/ 571585 w 608502"/>
              <a:gd name="connsiteY27" fmla="*/ 443362 h 607568"/>
              <a:gd name="connsiteX28" fmla="*/ 498429 w 608502"/>
              <a:gd name="connsiteY28" fmla="*/ 381545 h 607568"/>
              <a:gd name="connsiteX29" fmla="*/ 440027 w 608502"/>
              <a:gd name="connsiteY29" fmla="*/ 366360 h 607568"/>
              <a:gd name="connsiteX30" fmla="*/ 437722 w 608502"/>
              <a:gd name="connsiteY30" fmla="*/ 366820 h 607568"/>
              <a:gd name="connsiteX31" fmla="*/ 437722 w 608502"/>
              <a:gd name="connsiteY31" fmla="*/ 220945 h 607568"/>
              <a:gd name="connsiteX32" fmla="*/ 457241 w 608502"/>
              <a:gd name="connsiteY32" fmla="*/ 201464 h 607568"/>
              <a:gd name="connsiteX33" fmla="*/ 35985 w 608502"/>
              <a:gd name="connsiteY33" fmla="*/ 143719 h 607568"/>
              <a:gd name="connsiteX34" fmla="*/ 55922 w 608502"/>
              <a:gd name="connsiteY34" fmla="*/ 156337 h 607568"/>
              <a:gd name="connsiteX35" fmla="*/ 112160 w 608502"/>
              <a:gd name="connsiteY35" fmla="*/ 236261 h 607568"/>
              <a:gd name="connsiteX36" fmla="*/ 198055 w 608502"/>
              <a:gd name="connsiteY36" fmla="*/ 236261 h 607568"/>
              <a:gd name="connsiteX37" fmla="*/ 226635 w 608502"/>
              <a:gd name="connsiteY37" fmla="*/ 255897 h 607568"/>
              <a:gd name="connsiteX38" fmla="*/ 249222 w 608502"/>
              <a:gd name="connsiteY38" fmla="*/ 314038 h 607568"/>
              <a:gd name="connsiteX39" fmla="*/ 303463 w 608502"/>
              <a:gd name="connsiteY39" fmla="*/ 294095 h 607568"/>
              <a:gd name="connsiteX40" fmla="*/ 340956 w 608502"/>
              <a:gd name="connsiteY40" fmla="*/ 307902 h 607568"/>
              <a:gd name="connsiteX41" fmla="*/ 399806 w 608502"/>
              <a:gd name="connsiteY41" fmla="*/ 413906 h 607568"/>
              <a:gd name="connsiteX42" fmla="*/ 447594 w 608502"/>
              <a:gd name="connsiteY42" fmla="*/ 404548 h 607568"/>
              <a:gd name="connsiteX43" fmla="*/ 473254 w 608502"/>
              <a:gd name="connsiteY43" fmla="*/ 411298 h 607568"/>
              <a:gd name="connsiteX44" fmla="*/ 597563 w 608502"/>
              <a:gd name="connsiteY44" fmla="*/ 516228 h 607568"/>
              <a:gd name="connsiteX45" fmla="*/ 601251 w 608502"/>
              <a:gd name="connsiteY45" fmla="*/ 559488 h 607568"/>
              <a:gd name="connsiteX46" fmla="*/ 577741 w 608502"/>
              <a:gd name="connsiteY46" fmla="*/ 570380 h 607568"/>
              <a:gd name="connsiteX47" fmla="*/ 557919 w 608502"/>
              <a:gd name="connsiteY47" fmla="*/ 563017 h 607568"/>
              <a:gd name="connsiteX48" fmla="*/ 444828 w 608502"/>
              <a:gd name="connsiteY48" fmla="*/ 467598 h 607568"/>
              <a:gd name="connsiteX49" fmla="*/ 389665 w 608502"/>
              <a:gd name="connsiteY49" fmla="*/ 478336 h 607568"/>
              <a:gd name="connsiteX50" fmla="*/ 356936 w 608502"/>
              <a:gd name="connsiteY50" fmla="*/ 463149 h 607568"/>
              <a:gd name="connsiteX51" fmla="*/ 300083 w 608502"/>
              <a:gd name="connsiteY51" fmla="*/ 360827 h 607568"/>
              <a:gd name="connsiteX52" fmla="*/ 242154 w 608502"/>
              <a:gd name="connsiteY52" fmla="*/ 382151 h 607568"/>
              <a:gd name="connsiteX53" fmla="*/ 202818 w 608502"/>
              <a:gd name="connsiteY53" fmla="*/ 364356 h 607568"/>
              <a:gd name="connsiteX54" fmla="*/ 177004 w 608502"/>
              <a:gd name="connsiteY54" fmla="*/ 297624 h 607568"/>
              <a:gd name="connsiteX55" fmla="*/ 96334 w 608502"/>
              <a:gd name="connsiteY55" fmla="*/ 297624 h 607568"/>
              <a:gd name="connsiteX56" fmla="*/ 71134 w 608502"/>
              <a:gd name="connsiteY56" fmla="*/ 284584 h 607568"/>
              <a:gd name="connsiteX57" fmla="*/ 5523 w 608502"/>
              <a:gd name="connsiteY57" fmla="*/ 191620 h 607568"/>
              <a:gd name="connsiteX58" fmla="*/ 13052 w 608502"/>
              <a:gd name="connsiteY58" fmla="*/ 148820 h 607568"/>
              <a:gd name="connsiteX59" fmla="*/ 35985 w 608502"/>
              <a:gd name="connsiteY59" fmla="*/ 143719 h 607568"/>
              <a:gd name="connsiteX60" fmla="*/ 250895 w 608502"/>
              <a:gd name="connsiteY60" fmla="*/ 99286 h 607568"/>
              <a:gd name="connsiteX61" fmla="*/ 345875 w 608502"/>
              <a:gd name="connsiteY61" fmla="*/ 99286 h 607568"/>
              <a:gd name="connsiteX62" fmla="*/ 365393 w 608502"/>
              <a:gd name="connsiteY62" fmla="*/ 118615 h 607568"/>
              <a:gd name="connsiteX63" fmla="*/ 365393 w 608502"/>
              <a:gd name="connsiteY63" fmla="*/ 275699 h 607568"/>
              <a:gd name="connsiteX64" fmla="*/ 289932 w 608502"/>
              <a:gd name="connsiteY64" fmla="*/ 257598 h 607568"/>
              <a:gd name="connsiteX65" fmla="*/ 271643 w 608502"/>
              <a:gd name="connsiteY65" fmla="*/ 264347 h 607568"/>
              <a:gd name="connsiteX66" fmla="*/ 263036 w 608502"/>
              <a:gd name="connsiteY66" fmla="*/ 241951 h 607568"/>
              <a:gd name="connsiteX67" fmla="*/ 231530 w 608502"/>
              <a:gd name="connsiteY67" fmla="*/ 206054 h 607568"/>
              <a:gd name="connsiteX68" fmla="*/ 231530 w 608502"/>
              <a:gd name="connsiteY68" fmla="*/ 118615 h 607568"/>
              <a:gd name="connsiteX69" fmla="*/ 250895 w 608502"/>
              <a:gd name="connsiteY69" fmla="*/ 99286 h 607568"/>
              <a:gd name="connsiteX70" fmla="*/ 48869 w 608502"/>
              <a:gd name="connsiteY70" fmla="*/ 0 h 607568"/>
              <a:gd name="connsiteX71" fmla="*/ 143799 w 608502"/>
              <a:gd name="connsiteY71" fmla="*/ 0 h 607568"/>
              <a:gd name="connsiteX72" fmla="*/ 163153 w 608502"/>
              <a:gd name="connsiteY72" fmla="*/ 19483 h 607568"/>
              <a:gd name="connsiteX73" fmla="*/ 163153 w 608502"/>
              <a:gd name="connsiteY73" fmla="*/ 197442 h 607568"/>
              <a:gd name="connsiteX74" fmla="*/ 132432 w 608502"/>
              <a:gd name="connsiteY74" fmla="*/ 197442 h 607568"/>
              <a:gd name="connsiteX75" fmla="*/ 87732 w 608502"/>
              <a:gd name="connsiteY75" fmla="*/ 133929 h 607568"/>
              <a:gd name="connsiteX76" fmla="*/ 29361 w 608502"/>
              <a:gd name="connsiteY76" fmla="*/ 104320 h 607568"/>
              <a:gd name="connsiteX77" fmla="*/ 29361 w 608502"/>
              <a:gd name="connsiteY77" fmla="*/ 19483 h 607568"/>
              <a:gd name="connsiteX78" fmla="*/ 48869 w 608502"/>
              <a:gd name="connsiteY78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8502" h="607568">
                <a:moveTo>
                  <a:pt x="437722" y="512587"/>
                </a:moveTo>
                <a:lnTo>
                  <a:pt x="532663" y="592838"/>
                </a:lnTo>
                <a:cubicBezTo>
                  <a:pt x="540344" y="599282"/>
                  <a:pt x="549101" y="603886"/>
                  <a:pt x="558318" y="606494"/>
                </a:cubicBezTo>
                <a:cubicBezTo>
                  <a:pt x="556321" y="607108"/>
                  <a:pt x="554324" y="607568"/>
                  <a:pt x="552019" y="607568"/>
                </a:cubicBezTo>
                <a:lnTo>
                  <a:pt x="457233" y="607568"/>
                </a:lnTo>
                <a:cubicBezTo>
                  <a:pt x="446479" y="607568"/>
                  <a:pt x="437722" y="598822"/>
                  <a:pt x="437722" y="588081"/>
                </a:cubicBezTo>
                <a:close/>
                <a:moveTo>
                  <a:pt x="282247" y="408856"/>
                </a:moveTo>
                <a:lnTo>
                  <a:pt x="322821" y="482050"/>
                </a:lnTo>
                <a:cubicBezTo>
                  <a:pt x="332196" y="498775"/>
                  <a:pt x="347719" y="510591"/>
                  <a:pt x="365393" y="515347"/>
                </a:cubicBezTo>
                <a:lnTo>
                  <a:pt x="365393" y="588081"/>
                </a:lnTo>
                <a:cubicBezTo>
                  <a:pt x="365393" y="598822"/>
                  <a:pt x="356633" y="607568"/>
                  <a:pt x="345875" y="607568"/>
                </a:cubicBezTo>
                <a:lnTo>
                  <a:pt x="250895" y="607568"/>
                </a:lnTo>
                <a:cubicBezTo>
                  <a:pt x="240137" y="607568"/>
                  <a:pt x="231530" y="598822"/>
                  <a:pt x="231530" y="588081"/>
                </a:cubicBezTo>
                <a:lnTo>
                  <a:pt x="231530" y="422973"/>
                </a:lnTo>
                <a:cubicBezTo>
                  <a:pt x="239522" y="422973"/>
                  <a:pt x="247667" y="421592"/>
                  <a:pt x="255659" y="418523"/>
                </a:cubicBezTo>
                <a:close/>
                <a:moveTo>
                  <a:pt x="29361" y="292846"/>
                </a:moveTo>
                <a:lnTo>
                  <a:pt x="39346" y="306963"/>
                </a:lnTo>
                <a:cubicBezTo>
                  <a:pt x="52402" y="325531"/>
                  <a:pt x="73600" y="336425"/>
                  <a:pt x="96334" y="336425"/>
                </a:cubicBezTo>
                <a:lnTo>
                  <a:pt x="150250" y="336425"/>
                </a:lnTo>
                <a:lnTo>
                  <a:pt x="163153" y="369877"/>
                </a:lnTo>
                <a:lnTo>
                  <a:pt x="163153" y="588080"/>
                </a:lnTo>
                <a:cubicBezTo>
                  <a:pt x="163153" y="598822"/>
                  <a:pt x="154551" y="607568"/>
                  <a:pt x="143799" y="607568"/>
                </a:cubicBezTo>
                <a:lnTo>
                  <a:pt x="48869" y="607568"/>
                </a:lnTo>
                <a:cubicBezTo>
                  <a:pt x="38117" y="607568"/>
                  <a:pt x="29361" y="598822"/>
                  <a:pt x="29361" y="588080"/>
                </a:cubicBezTo>
                <a:close/>
                <a:moveTo>
                  <a:pt x="457241" y="201464"/>
                </a:moveTo>
                <a:lnTo>
                  <a:pt x="552067" y="201464"/>
                </a:lnTo>
                <a:cubicBezTo>
                  <a:pt x="562825" y="201464"/>
                  <a:pt x="571585" y="210207"/>
                  <a:pt x="571585" y="220945"/>
                </a:cubicBezTo>
                <a:lnTo>
                  <a:pt x="571585" y="443362"/>
                </a:lnTo>
                <a:lnTo>
                  <a:pt x="498429" y="381545"/>
                </a:lnTo>
                <a:cubicBezTo>
                  <a:pt x="482292" y="367894"/>
                  <a:pt x="460775" y="362372"/>
                  <a:pt x="440027" y="366360"/>
                </a:cubicBezTo>
                <a:lnTo>
                  <a:pt x="437722" y="366820"/>
                </a:lnTo>
                <a:lnTo>
                  <a:pt x="437722" y="220945"/>
                </a:lnTo>
                <a:cubicBezTo>
                  <a:pt x="437722" y="210207"/>
                  <a:pt x="446482" y="201464"/>
                  <a:pt x="457241" y="201464"/>
                </a:cubicBezTo>
                <a:close/>
                <a:moveTo>
                  <a:pt x="35985" y="143719"/>
                </a:moveTo>
                <a:cubicBezTo>
                  <a:pt x="43745" y="145061"/>
                  <a:pt x="51005" y="149357"/>
                  <a:pt x="55922" y="156337"/>
                </a:cubicBezTo>
                <a:lnTo>
                  <a:pt x="112160" y="236261"/>
                </a:lnTo>
                <a:lnTo>
                  <a:pt x="198055" y="236261"/>
                </a:lnTo>
                <a:cubicBezTo>
                  <a:pt x="210808" y="236261"/>
                  <a:pt x="222179" y="244085"/>
                  <a:pt x="226635" y="255897"/>
                </a:cubicBezTo>
                <a:lnTo>
                  <a:pt x="249222" y="314038"/>
                </a:lnTo>
                <a:lnTo>
                  <a:pt x="303463" y="294095"/>
                </a:lnTo>
                <a:cubicBezTo>
                  <a:pt x="317753" y="288880"/>
                  <a:pt x="333580" y="294709"/>
                  <a:pt x="340956" y="307902"/>
                </a:cubicBezTo>
                <a:lnTo>
                  <a:pt x="399806" y="413906"/>
                </a:lnTo>
                <a:lnTo>
                  <a:pt x="447594" y="404548"/>
                </a:lnTo>
                <a:cubicBezTo>
                  <a:pt x="456659" y="402707"/>
                  <a:pt x="466186" y="405162"/>
                  <a:pt x="473254" y="411298"/>
                </a:cubicBezTo>
                <a:lnTo>
                  <a:pt x="597563" y="516228"/>
                </a:lnTo>
                <a:cubicBezTo>
                  <a:pt x="610624" y="527120"/>
                  <a:pt x="612160" y="546602"/>
                  <a:pt x="601251" y="559488"/>
                </a:cubicBezTo>
                <a:cubicBezTo>
                  <a:pt x="595104" y="566698"/>
                  <a:pt x="586499" y="570380"/>
                  <a:pt x="577741" y="570380"/>
                </a:cubicBezTo>
                <a:cubicBezTo>
                  <a:pt x="570673" y="570380"/>
                  <a:pt x="563605" y="567926"/>
                  <a:pt x="557919" y="563017"/>
                </a:cubicBezTo>
                <a:lnTo>
                  <a:pt x="444828" y="467598"/>
                </a:lnTo>
                <a:lnTo>
                  <a:pt x="389665" y="478336"/>
                </a:lnTo>
                <a:cubicBezTo>
                  <a:pt x="376604" y="480944"/>
                  <a:pt x="363390" y="474808"/>
                  <a:pt x="356936" y="463149"/>
                </a:cubicBezTo>
                <a:lnTo>
                  <a:pt x="300083" y="360827"/>
                </a:lnTo>
                <a:lnTo>
                  <a:pt x="242154" y="382151"/>
                </a:lnTo>
                <a:cubicBezTo>
                  <a:pt x="226328" y="387980"/>
                  <a:pt x="208964" y="380003"/>
                  <a:pt x="202818" y="364356"/>
                </a:cubicBezTo>
                <a:lnTo>
                  <a:pt x="177004" y="297624"/>
                </a:lnTo>
                <a:lnTo>
                  <a:pt x="96334" y="297624"/>
                </a:lnTo>
                <a:cubicBezTo>
                  <a:pt x="86346" y="297624"/>
                  <a:pt x="76973" y="292715"/>
                  <a:pt x="71134" y="284584"/>
                </a:cubicBezTo>
                <a:lnTo>
                  <a:pt x="5523" y="191620"/>
                </a:lnTo>
                <a:cubicBezTo>
                  <a:pt x="-4158" y="177814"/>
                  <a:pt x="-777" y="158638"/>
                  <a:pt x="13052" y="148820"/>
                </a:cubicBezTo>
                <a:cubicBezTo>
                  <a:pt x="19966" y="143987"/>
                  <a:pt x="28225" y="142377"/>
                  <a:pt x="35985" y="143719"/>
                </a:cubicBezTo>
                <a:close/>
                <a:moveTo>
                  <a:pt x="250895" y="99286"/>
                </a:moveTo>
                <a:lnTo>
                  <a:pt x="345875" y="99286"/>
                </a:lnTo>
                <a:cubicBezTo>
                  <a:pt x="356633" y="99286"/>
                  <a:pt x="365393" y="107876"/>
                  <a:pt x="365393" y="118615"/>
                </a:cubicBezTo>
                <a:lnTo>
                  <a:pt x="365393" y="275699"/>
                </a:lnTo>
                <a:cubicBezTo>
                  <a:pt x="346643" y="255450"/>
                  <a:pt x="316981" y="247626"/>
                  <a:pt x="289932" y="257598"/>
                </a:cubicBezTo>
                <a:lnTo>
                  <a:pt x="271643" y="264347"/>
                </a:lnTo>
                <a:lnTo>
                  <a:pt x="263036" y="241951"/>
                </a:lnTo>
                <a:cubicBezTo>
                  <a:pt x="256889" y="226303"/>
                  <a:pt x="245516" y="213724"/>
                  <a:pt x="231530" y="206054"/>
                </a:cubicBezTo>
                <a:lnTo>
                  <a:pt x="231530" y="118615"/>
                </a:lnTo>
                <a:cubicBezTo>
                  <a:pt x="231530" y="107876"/>
                  <a:pt x="240137" y="99286"/>
                  <a:pt x="250895" y="99286"/>
                </a:cubicBezTo>
                <a:close/>
                <a:moveTo>
                  <a:pt x="48869" y="0"/>
                </a:moveTo>
                <a:lnTo>
                  <a:pt x="143799" y="0"/>
                </a:lnTo>
                <a:cubicBezTo>
                  <a:pt x="154551" y="0"/>
                  <a:pt x="163153" y="8744"/>
                  <a:pt x="163153" y="19483"/>
                </a:cubicBezTo>
                <a:lnTo>
                  <a:pt x="163153" y="197442"/>
                </a:lnTo>
                <a:lnTo>
                  <a:pt x="132432" y="197442"/>
                </a:lnTo>
                <a:lnTo>
                  <a:pt x="87732" y="133929"/>
                </a:lnTo>
                <a:cubicBezTo>
                  <a:pt x="73907" y="114292"/>
                  <a:pt x="51788" y="104014"/>
                  <a:pt x="29361" y="104320"/>
                </a:cubicBezTo>
                <a:lnTo>
                  <a:pt x="29361" y="19483"/>
                </a:lnTo>
                <a:cubicBezTo>
                  <a:pt x="29361" y="8744"/>
                  <a:pt x="38117" y="0"/>
                  <a:pt x="48869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confont-11119-5252508"/>
          <p:cNvSpPr/>
          <p:nvPr userDrawn="1"/>
        </p:nvSpPr>
        <p:spPr>
          <a:xfrm>
            <a:off x="6337450" y="6246665"/>
            <a:ext cx="526534" cy="469458"/>
          </a:xfrm>
          <a:custGeom>
            <a:avLst/>
            <a:gdLst>
              <a:gd name="connsiteX0" fmla="*/ 333482 w 609487"/>
              <a:gd name="connsiteY0" fmla="*/ 277641 h 543419"/>
              <a:gd name="connsiteX1" fmla="*/ 363955 w 609487"/>
              <a:gd name="connsiteY1" fmla="*/ 277641 h 543419"/>
              <a:gd name="connsiteX2" fmla="*/ 363955 w 609487"/>
              <a:gd name="connsiteY2" fmla="*/ 418428 h 543419"/>
              <a:gd name="connsiteX3" fmla="*/ 333482 w 609487"/>
              <a:gd name="connsiteY3" fmla="*/ 418428 h 543419"/>
              <a:gd name="connsiteX4" fmla="*/ 455373 w 609487"/>
              <a:gd name="connsiteY4" fmla="*/ 262167 h 543419"/>
              <a:gd name="connsiteX5" fmla="*/ 485846 w 609487"/>
              <a:gd name="connsiteY5" fmla="*/ 262167 h 543419"/>
              <a:gd name="connsiteX6" fmla="*/ 485846 w 609487"/>
              <a:gd name="connsiteY6" fmla="*/ 419666 h 543419"/>
              <a:gd name="connsiteX7" fmla="*/ 455373 w 609487"/>
              <a:gd name="connsiteY7" fmla="*/ 419666 h 543419"/>
              <a:gd name="connsiteX8" fmla="*/ 153692 w 609487"/>
              <a:gd name="connsiteY8" fmla="*/ 227458 h 543419"/>
              <a:gd name="connsiteX9" fmla="*/ 80557 w 609487"/>
              <a:gd name="connsiteY9" fmla="*/ 317063 h 543419"/>
              <a:gd name="connsiteX10" fmla="*/ 171976 w 609487"/>
              <a:gd name="connsiteY10" fmla="*/ 408477 h 543419"/>
              <a:gd name="connsiteX11" fmla="*/ 261538 w 609487"/>
              <a:gd name="connsiteY11" fmla="*/ 335346 h 543419"/>
              <a:gd name="connsiteX12" fmla="*/ 153692 w 609487"/>
              <a:gd name="connsiteY12" fmla="*/ 335346 h 543419"/>
              <a:gd name="connsiteX13" fmla="*/ 516319 w 609487"/>
              <a:gd name="connsiteY13" fmla="*/ 227363 h 543419"/>
              <a:gd name="connsiteX14" fmla="*/ 546792 w 609487"/>
              <a:gd name="connsiteY14" fmla="*/ 227363 h 543419"/>
              <a:gd name="connsiteX15" fmla="*/ 546792 w 609487"/>
              <a:gd name="connsiteY15" fmla="*/ 419666 h 543419"/>
              <a:gd name="connsiteX16" fmla="*/ 516319 w 609487"/>
              <a:gd name="connsiteY16" fmla="*/ 419666 h 543419"/>
              <a:gd name="connsiteX17" fmla="*/ 394428 w 609487"/>
              <a:gd name="connsiteY17" fmla="*/ 227363 h 543419"/>
              <a:gd name="connsiteX18" fmla="*/ 424901 w 609487"/>
              <a:gd name="connsiteY18" fmla="*/ 227363 h 543419"/>
              <a:gd name="connsiteX19" fmla="*/ 424901 w 609487"/>
              <a:gd name="connsiteY19" fmla="*/ 419666 h 543419"/>
              <a:gd name="connsiteX20" fmla="*/ 394428 w 609487"/>
              <a:gd name="connsiteY20" fmla="*/ 419666 h 543419"/>
              <a:gd name="connsiteX21" fmla="*/ 171976 w 609487"/>
              <a:gd name="connsiteY21" fmla="*/ 207366 h 543419"/>
              <a:gd name="connsiteX22" fmla="*/ 171976 w 609487"/>
              <a:gd name="connsiteY22" fmla="*/ 317063 h 543419"/>
              <a:gd name="connsiteX23" fmla="*/ 281631 w 609487"/>
              <a:gd name="connsiteY23" fmla="*/ 317063 h 543419"/>
              <a:gd name="connsiteX24" fmla="*/ 171976 w 609487"/>
              <a:gd name="connsiteY24" fmla="*/ 426760 h 543419"/>
              <a:gd name="connsiteX25" fmla="*/ 62274 w 609487"/>
              <a:gd name="connsiteY25" fmla="*/ 317063 h 543419"/>
              <a:gd name="connsiteX26" fmla="*/ 171976 w 609487"/>
              <a:gd name="connsiteY26" fmla="*/ 207366 h 543419"/>
              <a:gd name="connsiteX27" fmla="*/ 365669 w 609487"/>
              <a:gd name="connsiteY27" fmla="*/ 162992 h 543419"/>
              <a:gd name="connsiteX28" fmla="*/ 508701 w 609487"/>
              <a:gd name="connsiteY28" fmla="*/ 162992 h 543419"/>
              <a:gd name="connsiteX29" fmla="*/ 508701 w 609487"/>
              <a:gd name="connsiteY29" fmla="*/ 187369 h 543419"/>
              <a:gd name="connsiteX30" fmla="*/ 365669 w 609487"/>
              <a:gd name="connsiteY30" fmla="*/ 187369 h 543419"/>
              <a:gd name="connsiteX31" fmla="*/ 60560 w 609487"/>
              <a:gd name="connsiteY31" fmla="*/ 162992 h 543419"/>
              <a:gd name="connsiteX32" fmla="*/ 340053 w 609487"/>
              <a:gd name="connsiteY32" fmla="*/ 162992 h 543419"/>
              <a:gd name="connsiteX33" fmla="*/ 340053 w 609487"/>
              <a:gd name="connsiteY33" fmla="*/ 187369 h 543419"/>
              <a:gd name="connsiteX34" fmla="*/ 60560 w 609487"/>
              <a:gd name="connsiteY34" fmla="*/ 187369 h 543419"/>
              <a:gd name="connsiteX35" fmla="*/ 60560 w 609487"/>
              <a:gd name="connsiteY35" fmla="*/ 110191 h 543419"/>
              <a:gd name="connsiteX36" fmla="*/ 409664 w 609487"/>
              <a:gd name="connsiteY36" fmla="*/ 110191 h 543419"/>
              <a:gd name="connsiteX37" fmla="*/ 409664 w 609487"/>
              <a:gd name="connsiteY37" fmla="*/ 134568 h 543419"/>
              <a:gd name="connsiteX38" fmla="*/ 60560 w 609487"/>
              <a:gd name="connsiteY38" fmla="*/ 134568 h 543419"/>
              <a:gd name="connsiteX39" fmla="*/ 199830 w 609487"/>
              <a:gd name="connsiteY39" fmla="*/ 57437 h 543419"/>
              <a:gd name="connsiteX40" fmla="*/ 236350 w 609487"/>
              <a:gd name="connsiteY40" fmla="*/ 57437 h 543419"/>
              <a:gd name="connsiteX41" fmla="*/ 236350 w 609487"/>
              <a:gd name="connsiteY41" fmla="*/ 81862 h 543419"/>
              <a:gd name="connsiteX42" fmla="*/ 199830 w 609487"/>
              <a:gd name="connsiteY42" fmla="*/ 81862 h 543419"/>
              <a:gd name="connsiteX43" fmla="*/ 130171 w 609487"/>
              <a:gd name="connsiteY43" fmla="*/ 57437 h 543419"/>
              <a:gd name="connsiteX44" fmla="*/ 166738 w 609487"/>
              <a:gd name="connsiteY44" fmla="*/ 57437 h 543419"/>
              <a:gd name="connsiteX45" fmla="*/ 166738 w 609487"/>
              <a:gd name="connsiteY45" fmla="*/ 81862 h 543419"/>
              <a:gd name="connsiteX46" fmla="*/ 130171 w 609487"/>
              <a:gd name="connsiteY46" fmla="*/ 81862 h 543419"/>
              <a:gd name="connsiteX47" fmla="*/ 60560 w 609487"/>
              <a:gd name="connsiteY47" fmla="*/ 57437 h 543419"/>
              <a:gd name="connsiteX48" fmla="*/ 97079 w 609487"/>
              <a:gd name="connsiteY48" fmla="*/ 57437 h 543419"/>
              <a:gd name="connsiteX49" fmla="*/ 97079 w 609487"/>
              <a:gd name="connsiteY49" fmla="*/ 81862 h 543419"/>
              <a:gd name="connsiteX50" fmla="*/ 60512 w 609487"/>
              <a:gd name="connsiteY50" fmla="*/ 81862 h 543419"/>
              <a:gd name="connsiteX51" fmla="*/ 34427 w 609487"/>
              <a:gd name="connsiteY51" fmla="*/ 24385 h 543419"/>
              <a:gd name="connsiteX52" fmla="*/ 24379 w 609487"/>
              <a:gd name="connsiteY52" fmla="*/ 34434 h 543419"/>
              <a:gd name="connsiteX53" fmla="*/ 24379 w 609487"/>
              <a:gd name="connsiteY53" fmla="*/ 436688 h 543419"/>
              <a:gd name="connsiteX54" fmla="*/ 34427 w 609487"/>
              <a:gd name="connsiteY54" fmla="*/ 446737 h 543419"/>
              <a:gd name="connsiteX55" fmla="*/ 575061 w 609487"/>
              <a:gd name="connsiteY55" fmla="*/ 446737 h 543419"/>
              <a:gd name="connsiteX56" fmla="*/ 585108 w 609487"/>
              <a:gd name="connsiteY56" fmla="*/ 436688 h 543419"/>
              <a:gd name="connsiteX57" fmla="*/ 585155 w 609487"/>
              <a:gd name="connsiteY57" fmla="*/ 436688 h 543419"/>
              <a:gd name="connsiteX58" fmla="*/ 585155 w 609487"/>
              <a:gd name="connsiteY58" fmla="*/ 34434 h 543419"/>
              <a:gd name="connsiteX59" fmla="*/ 575108 w 609487"/>
              <a:gd name="connsiteY59" fmla="*/ 24385 h 543419"/>
              <a:gd name="connsiteX60" fmla="*/ 34427 w 609487"/>
              <a:gd name="connsiteY60" fmla="*/ 0 h 543419"/>
              <a:gd name="connsiteX61" fmla="*/ 575108 w 609487"/>
              <a:gd name="connsiteY61" fmla="*/ 0 h 543419"/>
              <a:gd name="connsiteX62" fmla="*/ 609487 w 609487"/>
              <a:gd name="connsiteY62" fmla="*/ 34434 h 543419"/>
              <a:gd name="connsiteX63" fmla="*/ 609487 w 609487"/>
              <a:gd name="connsiteY63" fmla="*/ 436688 h 543419"/>
              <a:gd name="connsiteX64" fmla="*/ 575108 w 609487"/>
              <a:gd name="connsiteY64" fmla="*/ 471122 h 543419"/>
              <a:gd name="connsiteX65" fmla="*/ 323028 w 609487"/>
              <a:gd name="connsiteY65" fmla="*/ 471122 h 543419"/>
              <a:gd name="connsiteX66" fmla="*/ 323028 w 609487"/>
              <a:gd name="connsiteY66" fmla="*/ 512938 h 543419"/>
              <a:gd name="connsiteX67" fmla="*/ 508065 w 609487"/>
              <a:gd name="connsiteY67" fmla="*/ 512938 h 543419"/>
              <a:gd name="connsiteX68" fmla="*/ 523302 w 609487"/>
              <a:gd name="connsiteY68" fmla="*/ 528179 h 543419"/>
              <a:gd name="connsiteX69" fmla="*/ 508065 w 609487"/>
              <a:gd name="connsiteY69" fmla="*/ 543419 h 543419"/>
              <a:gd name="connsiteX70" fmla="*/ 101422 w 609487"/>
              <a:gd name="connsiteY70" fmla="*/ 543419 h 543419"/>
              <a:gd name="connsiteX71" fmla="*/ 86185 w 609487"/>
              <a:gd name="connsiteY71" fmla="*/ 528179 h 543419"/>
              <a:gd name="connsiteX72" fmla="*/ 101422 w 609487"/>
              <a:gd name="connsiteY72" fmla="*/ 512938 h 543419"/>
              <a:gd name="connsiteX73" fmla="*/ 286507 w 609487"/>
              <a:gd name="connsiteY73" fmla="*/ 512938 h 543419"/>
              <a:gd name="connsiteX74" fmla="*/ 286507 w 609487"/>
              <a:gd name="connsiteY74" fmla="*/ 471122 h 543419"/>
              <a:gd name="connsiteX75" fmla="*/ 34427 w 609487"/>
              <a:gd name="connsiteY75" fmla="*/ 471122 h 543419"/>
              <a:gd name="connsiteX76" fmla="*/ 0 w 609487"/>
              <a:gd name="connsiteY76" fmla="*/ 436688 h 543419"/>
              <a:gd name="connsiteX77" fmla="*/ 0 w 609487"/>
              <a:gd name="connsiteY77" fmla="*/ 34434 h 543419"/>
              <a:gd name="connsiteX78" fmla="*/ 34427 w 609487"/>
              <a:gd name="connsiteY78" fmla="*/ 0 h 5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9487" h="543419">
                <a:moveTo>
                  <a:pt x="333482" y="277641"/>
                </a:moveTo>
                <a:lnTo>
                  <a:pt x="363955" y="277641"/>
                </a:lnTo>
                <a:lnTo>
                  <a:pt x="363955" y="418428"/>
                </a:lnTo>
                <a:lnTo>
                  <a:pt x="333482" y="418428"/>
                </a:lnTo>
                <a:close/>
                <a:moveTo>
                  <a:pt x="455373" y="262167"/>
                </a:moveTo>
                <a:lnTo>
                  <a:pt x="485846" y="262167"/>
                </a:lnTo>
                <a:lnTo>
                  <a:pt x="485846" y="419666"/>
                </a:lnTo>
                <a:lnTo>
                  <a:pt x="455373" y="419666"/>
                </a:lnTo>
                <a:close/>
                <a:moveTo>
                  <a:pt x="153692" y="227458"/>
                </a:moveTo>
                <a:cubicBezTo>
                  <a:pt x="112030" y="235933"/>
                  <a:pt x="80557" y="272879"/>
                  <a:pt x="80557" y="317063"/>
                </a:cubicBezTo>
                <a:cubicBezTo>
                  <a:pt x="80557" y="367484"/>
                  <a:pt x="121553" y="408477"/>
                  <a:pt x="171976" y="408477"/>
                </a:cubicBezTo>
                <a:cubicBezTo>
                  <a:pt x="216114" y="408477"/>
                  <a:pt x="253062" y="377006"/>
                  <a:pt x="261538" y="335346"/>
                </a:cubicBezTo>
                <a:lnTo>
                  <a:pt x="153692" y="335346"/>
                </a:lnTo>
                <a:close/>
                <a:moveTo>
                  <a:pt x="516319" y="227363"/>
                </a:moveTo>
                <a:lnTo>
                  <a:pt x="546792" y="227363"/>
                </a:lnTo>
                <a:lnTo>
                  <a:pt x="546792" y="419666"/>
                </a:lnTo>
                <a:lnTo>
                  <a:pt x="516319" y="419666"/>
                </a:lnTo>
                <a:close/>
                <a:moveTo>
                  <a:pt x="394428" y="227363"/>
                </a:moveTo>
                <a:lnTo>
                  <a:pt x="424901" y="227363"/>
                </a:lnTo>
                <a:lnTo>
                  <a:pt x="424901" y="419666"/>
                </a:lnTo>
                <a:lnTo>
                  <a:pt x="394428" y="419666"/>
                </a:lnTo>
                <a:close/>
                <a:moveTo>
                  <a:pt x="171976" y="207366"/>
                </a:moveTo>
                <a:lnTo>
                  <a:pt x="171976" y="317063"/>
                </a:lnTo>
                <a:lnTo>
                  <a:pt x="281631" y="317063"/>
                </a:lnTo>
                <a:cubicBezTo>
                  <a:pt x="281631" y="377625"/>
                  <a:pt x="232541" y="426760"/>
                  <a:pt x="171976" y="426760"/>
                </a:cubicBezTo>
                <a:cubicBezTo>
                  <a:pt x="111364" y="426760"/>
                  <a:pt x="62274" y="377625"/>
                  <a:pt x="62274" y="317063"/>
                </a:cubicBezTo>
                <a:cubicBezTo>
                  <a:pt x="62274" y="256453"/>
                  <a:pt x="111364" y="207366"/>
                  <a:pt x="171976" y="207366"/>
                </a:cubicBezTo>
                <a:close/>
                <a:moveTo>
                  <a:pt x="365669" y="162992"/>
                </a:moveTo>
                <a:lnTo>
                  <a:pt x="508701" y="162992"/>
                </a:lnTo>
                <a:lnTo>
                  <a:pt x="508701" y="187369"/>
                </a:lnTo>
                <a:lnTo>
                  <a:pt x="365669" y="187369"/>
                </a:lnTo>
                <a:close/>
                <a:moveTo>
                  <a:pt x="60560" y="162992"/>
                </a:moveTo>
                <a:lnTo>
                  <a:pt x="340053" y="162992"/>
                </a:lnTo>
                <a:lnTo>
                  <a:pt x="340053" y="187369"/>
                </a:lnTo>
                <a:lnTo>
                  <a:pt x="60560" y="187369"/>
                </a:lnTo>
                <a:close/>
                <a:moveTo>
                  <a:pt x="60560" y="110191"/>
                </a:moveTo>
                <a:lnTo>
                  <a:pt x="409664" y="110191"/>
                </a:lnTo>
                <a:lnTo>
                  <a:pt x="409664" y="134568"/>
                </a:lnTo>
                <a:lnTo>
                  <a:pt x="60560" y="134568"/>
                </a:lnTo>
                <a:close/>
                <a:moveTo>
                  <a:pt x="199830" y="57437"/>
                </a:moveTo>
                <a:lnTo>
                  <a:pt x="236350" y="57437"/>
                </a:lnTo>
                <a:lnTo>
                  <a:pt x="236350" y="81862"/>
                </a:lnTo>
                <a:lnTo>
                  <a:pt x="199830" y="81862"/>
                </a:lnTo>
                <a:close/>
                <a:moveTo>
                  <a:pt x="130171" y="57437"/>
                </a:moveTo>
                <a:lnTo>
                  <a:pt x="166738" y="57437"/>
                </a:lnTo>
                <a:lnTo>
                  <a:pt x="166738" y="81862"/>
                </a:lnTo>
                <a:lnTo>
                  <a:pt x="130171" y="81862"/>
                </a:lnTo>
                <a:close/>
                <a:moveTo>
                  <a:pt x="60560" y="57437"/>
                </a:moveTo>
                <a:lnTo>
                  <a:pt x="97079" y="57437"/>
                </a:lnTo>
                <a:lnTo>
                  <a:pt x="97079" y="81862"/>
                </a:lnTo>
                <a:lnTo>
                  <a:pt x="60512" y="81862"/>
                </a:lnTo>
                <a:close/>
                <a:moveTo>
                  <a:pt x="34427" y="24385"/>
                </a:moveTo>
                <a:cubicBezTo>
                  <a:pt x="28903" y="24385"/>
                  <a:pt x="24379" y="28909"/>
                  <a:pt x="24379" y="34434"/>
                </a:cubicBezTo>
                <a:lnTo>
                  <a:pt x="24379" y="436688"/>
                </a:lnTo>
                <a:cubicBezTo>
                  <a:pt x="24379" y="442213"/>
                  <a:pt x="28855" y="446737"/>
                  <a:pt x="34427" y="446737"/>
                </a:cubicBezTo>
                <a:lnTo>
                  <a:pt x="575061" y="446737"/>
                </a:lnTo>
                <a:cubicBezTo>
                  <a:pt x="580584" y="446737"/>
                  <a:pt x="585108" y="442213"/>
                  <a:pt x="585108" y="436688"/>
                </a:cubicBezTo>
                <a:lnTo>
                  <a:pt x="585155" y="436688"/>
                </a:lnTo>
                <a:lnTo>
                  <a:pt x="585155" y="34434"/>
                </a:lnTo>
                <a:cubicBezTo>
                  <a:pt x="585155" y="28862"/>
                  <a:pt x="580632" y="24385"/>
                  <a:pt x="575108" y="24385"/>
                </a:cubicBezTo>
                <a:close/>
                <a:moveTo>
                  <a:pt x="34427" y="0"/>
                </a:moveTo>
                <a:lnTo>
                  <a:pt x="575108" y="0"/>
                </a:lnTo>
                <a:cubicBezTo>
                  <a:pt x="594107" y="0"/>
                  <a:pt x="609487" y="15431"/>
                  <a:pt x="609487" y="34434"/>
                </a:cubicBezTo>
                <a:lnTo>
                  <a:pt x="609487" y="436688"/>
                </a:lnTo>
                <a:cubicBezTo>
                  <a:pt x="609487" y="455691"/>
                  <a:pt x="594107" y="471122"/>
                  <a:pt x="575108" y="471122"/>
                </a:cubicBezTo>
                <a:lnTo>
                  <a:pt x="323028" y="471122"/>
                </a:lnTo>
                <a:lnTo>
                  <a:pt x="323028" y="512938"/>
                </a:lnTo>
                <a:lnTo>
                  <a:pt x="508065" y="512938"/>
                </a:lnTo>
                <a:cubicBezTo>
                  <a:pt x="516493" y="512938"/>
                  <a:pt x="523302" y="519796"/>
                  <a:pt x="523302" y="528179"/>
                </a:cubicBezTo>
                <a:cubicBezTo>
                  <a:pt x="523302" y="536608"/>
                  <a:pt x="516493" y="543419"/>
                  <a:pt x="508065" y="543419"/>
                </a:cubicBezTo>
                <a:lnTo>
                  <a:pt x="101422" y="543419"/>
                </a:lnTo>
                <a:cubicBezTo>
                  <a:pt x="93042" y="543419"/>
                  <a:pt x="86185" y="536608"/>
                  <a:pt x="86185" y="528179"/>
                </a:cubicBezTo>
                <a:cubicBezTo>
                  <a:pt x="86185" y="519796"/>
                  <a:pt x="93042" y="512938"/>
                  <a:pt x="101422" y="512938"/>
                </a:cubicBezTo>
                <a:lnTo>
                  <a:pt x="286507" y="512938"/>
                </a:lnTo>
                <a:lnTo>
                  <a:pt x="286507" y="471122"/>
                </a:lnTo>
                <a:lnTo>
                  <a:pt x="34427" y="471122"/>
                </a:lnTo>
                <a:cubicBezTo>
                  <a:pt x="15428" y="471122"/>
                  <a:pt x="0" y="455691"/>
                  <a:pt x="0" y="436688"/>
                </a:cubicBezTo>
                <a:lnTo>
                  <a:pt x="0" y="34434"/>
                </a:lnTo>
                <a:cubicBezTo>
                  <a:pt x="0" y="15431"/>
                  <a:pt x="15428" y="0"/>
                  <a:pt x="34427" y="0"/>
                </a:cubicBezTo>
                <a:close/>
              </a:path>
            </a:pathLst>
          </a:custGeom>
          <a:solidFill>
            <a:srgbClr val="9C21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"/>
          <p:cNvSpPr/>
          <p:nvPr userDrawn="1"/>
        </p:nvSpPr>
        <p:spPr>
          <a:xfrm>
            <a:off x="73109" y="6136770"/>
            <a:ext cx="2927260" cy="618987"/>
          </a:xfrm>
          <a:prstGeom prst="roundRect">
            <a:avLst>
              <a:gd name="adj" fmla="val 23366"/>
            </a:avLst>
          </a:prstGeom>
          <a:solidFill>
            <a:schemeClr val="bg1">
              <a:lumMod val="75000"/>
            </a:schemeClr>
          </a:solidFill>
          <a:ln w="12700">
            <a:miter lim="400000"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800" dirty="0"/>
          </a:p>
        </p:txBody>
      </p:sp>
      <p:sp>
        <p:nvSpPr>
          <p:cNvPr id="32" name="Lorem ipsum dolor sit amet."/>
          <p:cNvSpPr txBox="1"/>
          <p:nvPr userDrawn="1"/>
        </p:nvSpPr>
        <p:spPr>
          <a:xfrm>
            <a:off x="600906" y="6087802"/>
            <a:ext cx="2448689" cy="7181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457200">
              <a:defRPr sz="2800">
                <a:solidFill>
                  <a:srgbClr val="479FF8"/>
                </a:solidFill>
                <a:latin typeface="Nunito-SemiBold"/>
                <a:ea typeface="Nunito-SemiBold"/>
                <a:cs typeface="Nunito-SemiBold"/>
                <a:sym typeface="Nunito-SemiBold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 of the Chinese Stock Market</a:t>
            </a:r>
            <a:endParaRPr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图形 32" descr="硬币"/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696" y="6150622"/>
            <a:ext cx="495941" cy="6270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8B731AB-4DAB-CB47-B410-F68EC8841FB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490DC1-607D-2B48-B1B3-6A079E35918E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Rounded Rectangle"/>
          <p:cNvSpPr/>
          <p:nvPr userDrawn="1"/>
        </p:nvSpPr>
        <p:spPr>
          <a:xfrm>
            <a:off x="3172354" y="6146416"/>
            <a:ext cx="2927260" cy="618987"/>
          </a:xfrm>
          <a:prstGeom prst="roundRect">
            <a:avLst>
              <a:gd name="adj" fmla="val 23366"/>
            </a:avLst>
          </a:prstGeom>
          <a:solidFill>
            <a:srgbClr val="BFBFBF"/>
          </a:solidFill>
          <a:ln w="12700">
            <a:miter lim="400000"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800" dirty="0"/>
          </a:p>
        </p:txBody>
      </p:sp>
      <p:sp>
        <p:nvSpPr>
          <p:cNvPr id="24" name="Lorem ipsum dolor sit amet."/>
          <p:cNvSpPr txBox="1"/>
          <p:nvPr userDrawn="1"/>
        </p:nvSpPr>
        <p:spPr>
          <a:xfrm>
            <a:off x="3716004" y="6278666"/>
            <a:ext cx="2404379" cy="41036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457200">
              <a:defRPr sz="2800">
                <a:solidFill>
                  <a:srgbClr val="479FF8"/>
                </a:solidFill>
                <a:latin typeface="Nunito-SemiBold"/>
                <a:ea typeface="Nunito-SemiBold"/>
                <a:cs typeface="Nunito-SemiBold"/>
                <a:sym typeface="Nunito-SemiBold"/>
              </a:defRPr>
            </a:lvl1pPr>
          </a:lstStyle>
          <a:p>
            <a:r>
              <a:rPr lang="en-GB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Institutional Features </a:t>
            </a:r>
          </a:p>
        </p:txBody>
      </p:sp>
      <p:sp>
        <p:nvSpPr>
          <p:cNvPr id="25" name="Rounded Rectangle"/>
          <p:cNvSpPr/>
          <p:nvPr userDrawn="1"/>
        </p:nvSpPr>
        <p:spPr>
          <a:xfrm>
            <a:off x="6248128" y="6146416"/>
            <a:ext cx="2836195" cy="618987"/>
          </a:xfrm>
          <a:prstGeom prst="roundRect">
            <a:avLst>
              <a:gd name="adj" fmla="val 23366"/>
            </a:avLst>
          </a:prstGeom>
          <a:solidFill>
            <a:schemeClr val="bg1">
              <a:lumMod val="75000"/>
            </a:schemeClr>
          </a:solidFill>
          <a:ln w="12700">
            <a:miter lim="400000"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800" dirty="0"/>
          </a:p>
        </p:txBody>
      </p:sp>
      <p:sp>
        <p:nvSpPr>
          <p:cNvPr id="26" name="Lorem ipsum dolor sit amet."/>
          <p:cNvSpPr txBox="1"/>
          <p:nvPr userDrawn="1"/>
        </p:nvSpPr>
        <p:spPr>
          <a:xfrm>
            <a:off x="6891314" y="6272491"/>
            <a:ext cx="2275948" cy="41036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457200">
              <a:defRPr sz="2800">
                <a:solidFill>
                  <a:srgbClr val="479FF8"/>
                </a:solidFill>
                <a:latin typeface="Nunito-SemiBold"/>
                <a:ea typeface="Nunito-SemiBold"/>
                <a:cs typeface="Nunito-SemiBold"/>
                <a:sym typeface="Nunito-SemiBold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</a:p>
        </p:txBody>
      </p:sp>
      <p:sp>
        <p:nvSpPr>
          <p:cNvPr id="27" name="Rounded Rectangle"/>
          <p:cNvSpPr/>
          <p:nvPr userDrawn="1"/>
        </p:nvSpPr>
        <p:spPr>
          <a:xfrm>
            <a:off x="9214174" y="6146416"/>
            <a:ext cx="2836195" cy="618987"/>
          </a:xfrm>
          <a:prstGeom prst="roundRect">
            <a:avLst>
              <a:gd name="adj" fmla="val 23366"/>
            </a:avLst>
          </a:prstGeom>
          <a:solidFill>
            <a:srgbClr val="D7908A"/>
          </a:solidFill>
          <a:ln w="12700">
            <a:miter lim="400000"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800"/>
          </a:p>
        </p:txBody>
      </p:sp>
      <p:sp>
        <p:nvSpPr>
          <p:cNvPr id="28" name="Lorem ipsum dolor sit amet."/>
          <p:cNvSpPr txBox="1"/>
          <p:nvPr userDrawn="1"/>
        </p:nvSpPr>
        <p:spPr>
          <a:xfrm>
            <a:off x="9773223" y="6272491"/>
            <a:ext cx="2275948" cy="41036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457200">
              <a:defRPr sz="2800">
                <a:solidFill>
                  <a:srgbClr val="479FF8"/>
                </a:solidFill>
                <a:latin typeface="Nunito-SemiBold"/>
                <a:ea typeface="Nunito-SemiBold"/>
                <a:cs typeface="Nunito-SemiBold"/>
                <a:sym typeface="Nunito-SemiBold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Crises and Reforms</a:t>
            </a:r>
            <a:endParaRPr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iconfont-11592-5504471"/>
          <p:cNvSpPr>
            <a:spLocks noChangeAspect="1"/>
          </p:cNvSpPr>
          <p:nvPr userDrawn="1"/>
        </p:nvSpPr>
        <p:spPr>
          <a:xfrm>
            <a:off x="3245897" y="6211850"/>
            <a:ext cx="498564" cy="498564"/>
          </a:xfrm>
          <a:custGeom>
            <a:avLst/>
            <a:gdLst>
              <a:gd name="T0" fmla="*/ 6944 w 11868"/>
              <a:gd name="T1" fmla="*/ 2582 h 11868"/>
              <a:gd name="T2" fmla="*/ 5334 w 11868"/>
              <a:gd name="T3" fmla="*/ 2268 h 11868"/>
              <a:gd name="T4" fmla="*/ 1067 w 11868"/>
              <a:gd name="T5" fmla="*/ 6534 h 11868"/>
              <a:gd name="T6" fmla="*/ 5334 w 11868"/>
              <a:gd name="T7" fmla="*/ 10801 h 11868"/>
              <a:gd name="T8" fmla="*/ 9600 w 11868"/>
              <a:gd name="T9" fmla="*/ 6534 h 11868"/>
              <a:gd name="T10" fmla="*/ 9286 w 11868"/>
              <a:gd name="T11" fmla="*/ 4924 h 11868"/>
              <a:gd name="T12" fmla="*/ 9070 w 11868"/>
              <a:gd name="T13" fmla="*/ 4922 h 11868"/>
              <a:gd name="T14" fmla="*/ 7942 w 11868"/>
              <a:gd name="T15" fmla="*/ 4680 h 11868"/>
              <a:gd name="T16" fmla="*/ 8534 w 11868"/>
              <a:gd name="T17" fmla="*/ 6534 h 11868"/>
              <a:gd name="T18" fmla="*/ 5334 w 11868"/>
              <a:gd name="T19" fmla="*/ 9734 h 11868"/>
              <a:gd name="T20" fmla="*/ 2134 w 11868"/>
              <a:gd name="T21" fmla="*/ 6534 h 11868"/>
              <a:gd name="T22" fmla="*/ 5334 w 11868"/>
              <a:gd name="T23" fmla="*/ 3334 h 11868"/>
              <a:gd name="T24" fmla="*/ 7188 w 11868"/>
              <a:gd name="T25" fmla="*/ 3926 h 11868"/>
              <a:gd name="T26" fmla="*/ 7188 w 11868"/>
              <a:gd name="T27" fmla="*/ 3926 h 11868"/>
              <a:gd name="T28" fmla="*/ 6946 w 11868"/>
              <a:gd name="T29" fmla="*/ 2798 h 11868"/>
              <a:gd name="T30" fmla="*/ 6944 w 11868"/>
              <a:gd name="T31" fmla="*/ 2582 h 11868"/>
              <a:gd name="T32" fmla="*/ 7592 w 11868"/>
              <a:gd name="T33" fmla="*/ 1701 h 11868"/>
              <a:gd name="T34" fmla="*/ 8732 w 11868"/>
              <a:gd name="T35" fmla="*/ 327 h 11868"/>
              <a:gd name="T36" fmla="*/ 9653 w 11868"/>
              <a:gd name="T37" fmla="*/ 514 h 11868"/>
              <a:gd name="T38" fmla="*/ 10046 w 11868"/>
              <a:gd name="T39" fmla="*/ 1822 h 11868"/>
              <a:gd name="T40" fmla="*/ 11354 w 11868"/>
              <a:gd name="T41" fmla="*/ 2215 h 11868"/>
              <a:gd name="T42" fmla="*/ 11541 w 11868"/>
              <a:gd name="T43" fmla="*/ 3136 h 11868"/>
              <a:gd name="T44" fmla="*/ 10167 w 11868"/>
              <a:gd name="T45" fmla="*/ 4276 h 11868"/>
              <a:gd name="T46" fmla="*/ 10667 w 11868"/>
              <a:gd name="T47" fmla="*/ 6534 h 11868"/>
              <a:gd name="T48" fmla="*/ 5334 w 11868"/>
              <a:gd name="T49" fmla="*/ 11868 h 11868"/>
              <a:gd name="T50" fmla="*/ 0 w 11868"/>
              <a:gd name="T51" fmla="*/ 6534 h 11868"/>
              <a:gd name="T52" fmla="*/ 5334 w 11868"/>
              <a:gd name="T53" fmla="*/ 1201 h 11868"/>
              <a:gd name="T54" fmla="*/ 7592 w 11868"/>
              <a:gd name="T55" fmla="*/ 1701 h 11868"/>
              <a:gd name="T56" fmla="*/ 6417 w 11868"/>
              <a:gd name="T57" fmla="*/ 4696 h 11868"/>
              <a:gd name="T58" fmla="*/ 3647 w 11868"/>
              <a:gd name="T59" fmla="*/ 5228 h 11868"/>
              <a:gd name="T60" fmla="*/ 3826 w 11868"/>
              <a:gd name="T61" fmla="*/ 8042 h 11868"/>
              <a:gd name="T62" fmla="*/ 6640 w 11868"/>
              <a:gd name="T63" fmla="*/ 8221 h 11868"/>
              <a:gd name="T64" fmla="*/ 7172 w 11868"/>
              <a:gd name="T65" fmla="*/ 5451 h 11868"/>
              <a:gd name="T66" fmla="*/ 6364 w 11868"/>
              <a:gd name="T67" fmla="*/ 6258 h 11868"/>
              <a:gd name="T68" fmla="*/ 5334 w 11868"/>
              <a:gd name="T69" fmla="*/ 7601 h 11868"/>
              <a:gd name="T70" fmla="*/ 4278 w 11868"/>
              <a:gd name="T71" fmla="*/ 6395 h 11868"/>
              <a:gd name="T72" fmla="*/ 5610 w 11868"/>
              <a:gd name="T73" fmla="*/ 5504 h 11868"/>
              <a:gd name="T74" fmla="*/ 6417 w 11868"/>
              <a:gd name="T75" fmla="*/ 4696 h 11868"/>
              <a:gd name="T76" fmla="*/ 9464 w 11868"/>
              <a:gd name="T77" fmla="*/ 2762 h 11868"/>
              <a:gd name="T78" fmla="*/ 9106 w 11868"/>
              <a:gd name="T79" fmla="*/ 2404 h 11868"/>
              <a:gd name="T80" fmla="*/ 8917 w 11868"/>
              <a:gd name="T81" fmla="*/ 1774 h 11868"/>
              <a:gd name="T82" fmla="*/ 8043 w 11868"/>
              <a:gd name="T83" fmla="*/ 2827 h 11868"/>
              <a:gd name="T84" fmla="*/ 8220 w 11868"/>
              <a:gd name="T85" fmla="*/ 3648 h 11868"/>
              <a:gd name="T86" fmla="*/ 9041 w 11868"/>
              <a:gd name="T87" fmla="*/ 3825 h 11868"/>
              <a:gd name="T88" fmla="*/ 10094 w 11868"/>
              <a:gd name="T89" fmla="*/ 2951 h 11868"/>
              <a:gd name="T90" fmla="*/ 9464 w 11868"/>
              <a:gd name="T91" fmla="*/ 2762 h 11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868" h="11868">
                <a:moveTo>
                  <a:pt x="6944" y="2582"/>
                </a:moveTo>
                <a:cubicBezTo>
                  <a:pt x="6433" y="2374"/>
                  <a:pt x="5886" y="2267"/>
                  <a:pt x="5334" y="2268"/>
                </a:cubicBezTo>
                <a:cubicBezTo>
                  <a:pt x="2977" y="2268"/>
                  <a:pt x="1067" y="4178"/>
                  <a:pt x="1067" y="6534"/>
                </a:cubicBezTo>
                <a:cubicBezTo>
                  <a:pt x="1067" y="8891"/>
                  <a:pt x="2977" y="10801"/>
                  <a:pt x="5334" y="10801"/>
                </a:cubicBezTo>
                <a:cubicBezTo>
                  <a:pt x="7690" y="10801"/>
                  <a:pt x="9600" y="8891"/>
                  <a:pt x="9600" y="6534"/>
                </a:cubicBezTo>
                <a:cubicBezTo>
                  <a:pt x="9600" y="5965"/>
                  <a:pt x="9489" y="5421"/>
                  <a:pt x="9286" y="4924"/>
                </a:cubicBezTo>
                <a:cubicBezTo>
                  <a:pt x="9215" y="4938"/>
                  <a:pt x="9141" y="4938"/>
                  <a:pt x="9070" y="4922"/>
                </a:cubicBezTo>
                <a:lnTo>
                  <a:pt x="7942" y="4680"/>
                </a:lnTo>
                <a:cubicBezTo>
                  <a:pt x="8328" y="5221"/>
                  <a:pt x="8535" y="5870"/>
                  <a:pt x="8534" y="6534"/>
                </a:cubicBezTo>
                <a:cubicBezTo>
                  <a:pt x="8534" y="8302"/>
                  <a:pt x="7101" y="9734"/>
                  <a:pt x="5334" y="9734"/>
                </a:cubicBezTo>
                <a:cubicBezTo>
                  <a:pt x="3566" y="9734"/>
                  <a:pt x="2134" y="8302"/>
                  <a:pt x="2134" y="6534"/>
                </a:cubicBezTo>
                <a:cubicBezTo>
                  <a:pt x="2134" y="4767"/>
                  <a:pt x="3566" y="3334"/>
                  <a:pt x="5334" y="3334"/>
                </a:cubicBezTo>
                <a:cubicBezTo>
                  <a:pt x="6025" y="3334"/>
                  <a:pt x="6665" y="3554"/>
                  <a:pt x="7188" y="3926"/>
                </a:cubicBezTo>
                <a:lnTo>
                  <a:pt x="7188" y="3926"/>
                </a:lnTo>
                <a:lnTo>
                  <a:pt x="6946" y="2798"/>
                </a:lnTo>
                <a:cubicBezTo>
                  <a:pt x="6930" y="2727"/>
                  <a:pt x="6930" y="2653"/>
                  <a:pt x="6944" y="2582"/>
                </a:cubicBezTo>
                <a:close/>
                <a:moveTo>
                  <a:pt x="7592" y="1701"/>
                </a:moveTo>
                <a:lnTo>
                  <a:pt x="8732" y="327"/>
                </a:lnTo>
                <a:cubicBezTo>
                  <a:pt x="9004" y="0"/>
                  <a:pt x="9531" y="107"/>
                  <a:pt x="9653" y="514"/>
                </a:cubicBezTo>
                <a:lnTo>
                  <a:pt x="10046" y="1822"/>
                </a:lnTo>
                <a:lnTo>
                  <a:pt x="11354" y="2215"/>
                </a:lnTo>
                <a:cubicBezTo>
                  <a:pt x="11761" y="2337"/>
                  <a:pt x="11868" y="2864"/>
                  <a:pt x="11541" y="3136"/>
                </a:cubicBezTo>
                <a:lnTo>
                  <a:pt x="10167" y="4276"/>
                </a:lnTo>
                <a:cubicBezTo>
                  <a:pt x="10497" y="4983"/>
                  <a:pt x="10668" y="5754"/>
                  <a:pt x="10667" y="6534"/>
                </a:cubicBezTo>
                <a:cubicBezTo>
                  <a:pt x="10667" y="9480"/>
                  <a:pt x="8279" y="11868"/>
                  <a:pt x="5334" y="11868"/>
                </a:cubicBezTo>
                <a:cubicBezTo>
                  <a:pt x="2388" y="11868"/>
                  <a:pt x="0" y="9480"/>
                  <a:pt x="0" y="6534"/>
                </a:cubicBezTo>
                <a:cubicBezTo>
                  <a:pt x="0" y="3589"/>
                  <a:pt x="2388" y="1201"/>
                  <a:pt x="5334" y="1201"/>
                </a:cubicBezTo>
                <a:cubicBezTo>
                  <a:pt x="6141" y="1201"/>
                  <a:pt x="6906" y="1380"/>
                  <a:pt x="7592" y="1701"/>
                </a:cubicBezTo>
                <a:close/>
                <a:moveTo>
                  <a:pt x="6417" y="4696"/>
                </a:moveTo>
                <a:cubicBezTo>
                  <a:pt x="5492" y="4151"/>
                  <a:pt x="4305" y="4378"/>
                  <a:pt x="3647" y="5228"/>
                </a:cubicBezTo>
                <a:cubicBezTo>
                  <a:pt x="2990" y="6077"/>
                  <a:pt x="3067" y="7282"/>
                  <a:pt x="3826" y="8042"/>
                </a:cubicBezTo>
                <a:cubicBezTo>
                  <a:pt x="4586" y="8801"/>
                  <a:pt x="5791" y="8878"/>
                  <a:pt x="6640" y="8221"/>
                </a:cubicBezTo>
                <a:cubicBezTo>
                  <a:pt x="7490" y="7563"/>
                  <a:pt x="7717" y="6376"/>
                  <a:pt x="7172" y="5451"/>
                </a:cubicBezTo>
                <a:lnTo>
                  <a:pt x="6364" y="6258"/>
                </a:lnTo>
                <a:cubicBezTo>
                  <a:pt x="6545" y="6935"/>
                  <a:pt x="6035" y="7600"/>
                  <a:pt x="5334" y="7601"/>
                </a:cubicBezTo>
                <a:cubicBezTo>
                  <a:pt x="4690" y="7600"/>
                  <a:pt x="4194" y="7033"/>
                  <a:pt x="4278" y="6395"/>
                </a:cubicBezTo>
                <a:cubicBezTo>
                  <a:pt x="4362" y="5757"/>
                  <a:pt x="4988" y="5338"/>
                  <a:pt x="5610" y="5504"/>
                </a:cubicBezTo>
                <a:lnTo>
                  <a:pt x="6417" y="4696"/>
                </a:lnTo>
                <a:close/>
                <a:moveTo>
                  <a:pt x="9464" y="2762"/>
                </a:moveTo>
                <a:cubicBezTo>
                  <a:pt x="9292" y="2710"/>
                  <a:pt x="9158" y="2576"/>
                  <a:pt x="9106" y="2404"/>
                </a:cubicBezTo>
                <a:lnTo>
                  <a:pt x="8917" y="1774"/>
                </a:lnTo>
                <a:lnTo>
                  <a:pt x="8043" y="2827"/>
                </a:lnTo>
                <a:lnTo>
                  <a:pt x="8220" y="3648"/>
                </a:lnTo>
                <a:lnTo>
                  <a:pt x="9041" y="3825"/>
                </a:lnTo>
                <a:lnTo>
                  <a:pt x="10094" y="2951"/>
                </a:lnTo>
                <a:lnTo>
                  <a:pt x="9464" y="2762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atistics_102512"/>
          <p:cNvSpPr>
            <a:spLocks noChangeAspect="1"/>
          </p:cNvSpPr>
          <p:nvPr userDrawn="1"/>
        </p:nvSpPr>
        <p:spPr>
          <a:xfrm>
            <a:off x="9300945" y="6205965"/>
            <a:ext cx="505226" cy="504450"/>
          </a:xfrm>
          <a:custGeom>
            <a:avLst/>
            <a:gdLst>
              <a:gd name="connsiteX0" fmla="*/ 437722 w 608502"/>
              <a:gd name="connsiteY0" fmla="*/ 512587 h 607568"/>
              <a:gd name="connsiteX1" fmla="*/ 532663 w 608502"/>
              <a:gd name="connsiteY1" fmla="*/ 592838 h 607568"/>
              <a:gd name="connsiteX2" fmla="*/ 558318 w 608502"/>
              <a:gd name="connsiteY2" fmla="*/ 606494 h 607568"/>
              <a:gd name="connsiteX3" fmla="*/ 552019 w 608502"/>
              <a:gd name="connsiteY3" fmla="*/ 607568 h 607568"/>
              <a:gd name="connsiteX4" fmla="*/ 457233 w 608502"/>
              <a:gd name="connsiteY4" fmla="*/ 607568 h 607568"/>
              <a:gd name="connsiteX5" fmla="*/ 437722 w 608502"/>
              <a:gd name="connsiteY5" fmla="*/ 588081 h 607568"/>
              <a:gd name="connsiteX6" fmla="*/ 282247 w 608502"/>
              <a:gd name="connsiteY6" fmla="*/ 408856 h 607568"/>
              <a:gd name="connsiteX7" fmla="*/ 322821 w 608502"/>
              <a:gd name="connsiteY7" fmla="*/ 482050 h 607568"/>
              <a:gd name="connsiteX8" fmla="*/ 365393 w 608502"/>
              <a:gd name="connsiteY8" fmla="*/ 515347 h 607568"/>
              <a:gd name="connsiteX9" fmla="*/ 365393 w 608502"/>
              <a:gd name="connsiteY9" fmla="*/ 588081 h 607568"/>
              <a:gd name="connsiteX10" fmla="*/ 345875 w 608502"/>
              <a:gd name="connsiteY10" fmla="*/ 607568 h 607568"/>
              <a:gd name="connsiteX11" fmla="*/ 250895 w 608502"/>
              <a:gd name="connsiteY11" fmla="*/ 607568 h 607568"/>
              <a:gd name="connsiteX12" fmla="*/ 231530 w 608502"/>
              <a:gd name="connsiteY12" fmla="*/ 588081 h 607568"/>
              <a:gd name="connsiteX13" fmla="*/ 231530 w 608502"/>
              <a:gd name="connsiteY13" fmla="*/ 422973 h 607568"/>
              <a:gd name="connsiteX14" fmla="*/ 255659 w 608502"/>
              <a:gd name="connsiteY14" fmla="*/ 418523 h 607568"/>
              <a:gd name="connsiteX15" fmla="*/ 29361 w 608502"/>
              <a:gd name="connsiteY15" fmla="*/ 292846 h 607568"/>
              <a:gd name="connsiteX16" fmla="*/ 39346 w 608502"/>
              <a:gd name="connsiteY16" fmla="*/ 306963 h 607568"/>
              <a:gd name="connsiteX17" fmla="*/ 96334 w 608502"/>
              <a:gd name="connsiteY17" fmla="*/ 336425 h 607568"/>
              <a:gd name="connsiteX18" fmla="*/ 150250 w 608502"/>
              <a:gd name="connsiteY18" fmla="*/ 336425 h 607568"/>
              <a:gd name="connsiteX19" fmla="*/ 163153 w 608502"/>
              <a:gd name="connsiteY19" fmla="*/ 369877 h 607568"/>
              <a:gd name="connsiteX20" fmla="*/ 163153 w 608502"/>
              <a:gd name="connsiteY20" fmla="*/ 588080 h 607568"/>
              <a:gd name="connsiteX21" fmla="*/ 143799 w 608502"/>
              <a:gd name="connsiteY21" fmla="*/ 607568 h 607568"/>
              <a:gd name="connsiteX22" fmla="*/ 48869 w 608502"/>
              <a:gd name="connsiteY22" fmla="*/ 607568 h 607568"/>
              <a:gd name="connsiteX23" fmla="*/ 29361 w 608502"/>
              <a:gd name="connsiteY23" fmla="*/ 588080 h 607568"/>
              <a:gd name="connsiteX24" fmla="*/ 457241 w 608502"/>
              <a:gd name="connsiteY24" fmla="*/ 201464 h 607568"/>
              <a:gd name="connsiteX25" fmla="*/ 552067 w 608502"/>
              <a:gd name="connsiteY25" fmla="*/ 201464 h 607568"/>
              <a:gd name="connsiteX26" fmla="*/ 571585 w 608502"/>
              <a:gd name="connsiteY26" fmla="*/ 220945 h 607568"/>
              <a:gd name="connsiteX27" fmla="*/ 571585 w 608502"/>
              <a:gd name="connsiteY27" fmla="*/ 443362 h 607568"/>
              <a:gd name="connsiteX28" fmla="*/ 498429 w 608502"/>
              <a:gd name="connsiteY28" fmla="*/ 381545 h 607568"/>
              <a:gd name="connsiteX29" fmla="*/ 440027 w 608502"/>
              <a:gd name="connsiteY29" fmla="*/ 366360 h 607568"/>
              <a:gd name="connsiteX30" fmla="*/ 437722 w 608502"/>
              <a:gd name="connsiteY30" fmla="*/ 366820 h 607568"/>
              <a:gd name="connsiteX31" fmla="*/ 437722 w 608502"/>
              <a:gd name="connsiteY31" fmla="*/ 220945 h 607568"/>
              <a:gd name="connsiteX32" fmla="*/ 457241 w 608502"/>
              <a:gd name="connsiteY32" fmla="*/ 201464 h 607568"/>
              <a:gd name="connsiteX33" fmla="*/ 35985 w 608502"/>
              <a:gd name="connsiteY33" fmla="*/ 143719 h 607568"/>
              <a:gd name="connsiteX34" fmla="*/ 55922 w 608502"/>
              <a:gd name="connsiteY34" fmla="*/ 156337 h 607568"/>
              <a:gd name="connsiteX35" fmla="*/ 112160 w 608502"/>
              <a:gd name="connsiteY35" fmla="*/ 236261 h 607568"/>
              <a:gd name="connsiteX36" fmla="*/ 198055 w 608502"/>
              <a:gd name="connsiteY36" fmla="*/ 236261 h 607568"/>
              <a:gd name="connsiteX37" fmla="*/ 226635 w 608502"/>
              <a:gd name="connsiteY37" fmla="*/ 255897 h 607568"/>
              <a:gd name="connsiteX38" fmla="*/ 249222 w 608502"/>
              <a:gd name="connsiteY38" fmla="*/ 314038 h 607568"/>
              <a:gd name="connsiteX39" fmla="*/ 303463 w 608502"/>
              <a:gd name="connsiteY39" fmla="*/ 294095 h 607568"/>
              <a:gd name="connsiteX40" fmla="*/ 340956 w 608502"/>
              <a:gd name="connsiteY40" fmla="*/ 307902 h 607568"/>
              <a:gd name="connsiteX41" fmla="*/ 399806 w 608502"/>
              <a:gd name="connsiteY41" fmla="*/ 413906 h 607568"/>
              <a:gd name="connsiteX42" fmla="*/ 447594 w 608502"/>
              <a:gd name="connsiteY42" fmla="*/ 404548 h 607568"/>
              <a:gd name="connsiteX43" fmla="*/ 473254 w 608502"/>
              <a:gd name="connsiteY43" fmla="*/ 411298 h 607568"/>
              <a:gd name="connsiteX44" fmla="*/ 597563 w 608502"/>
              <a:gd name="connsiteY44" fmla="*/ 516228 h 607568"/>
              <a:gd name="connsiteX45" fmla="*/ 601251 w 608502"/>
              <a:gd name="connsiteY45" fmla="*/ 559488 h 607568"/>
              <a:gd name="connsiteX46" fmla="*/ 577741 w 608502"/>
              <a:gd name="connsiteY46" fmla="*/ 570380 h 607568"/>
              <a:gd name="connsiteX47" fmla="*/ 557919 w 608502"/>
              <a:gd name="connsiteY47" fmla="*/ 563017 h 607568"/>
              <a:gd name="connsiteX48" fmla="*/ 444828 w 608502"/>
              <a:gd name="connsiteY48" fmla="*/ 467598 h 607568"/>
              <a:gd name="connsiteX49" fmla="*/ 389665 w 608502"/>
              <a:gd name="connsiteY49" fmla="*/ 478336 h 607568"/>
              <a:gd name="connsiteX50" fmla="*/ 356936 w 608502"/>
              <a:gd name="connsiteY50" fmla="*/ 463149 h 607568"/>
              <a:gd name="connsiteX51" fmla="*/ 300083 w 608502"/>
              <a:gd name="connsiteY51" fmla="*/ 360827 h 607568"/>
              <a:gd name="connsiteX52" fmla="*/ 242154 w 608502"/>
              <a:gd name="connsiteY52" fmla="*/ 382151 h 607568"/>
              <a:gd name="connsiteX53" fmla="*/ 202818 w 608502"/>
              <a:gd name="connsiteY53" fmla="*/ 364356 h 607568"/>
              <a:gd name="connsiteX54" fmla="*/ 177004 w 608502"/>
              <a:gd name="connsiteY54" fmla="*/ 297624 h 607568"/>
              <a:gd name="connsiteX55" fmla="*/ 96334 w 608502"/>
              <a:gd name="connsiteY55" fmla="*/ 297624 h 607568"/>
              <a:gd name="connsiteX56" fmla="*/ 71134 w 608502"/>
              <a:gd name="connsiteY56" fmla="*/ 284584 h 607568"/>
              <a:gd name="connsiteX57" fmla="*/ 5523 w 608502"/>
              <a:gd name="connsiteY57" fmla="*/ 191620 h 607568"/>
              <a:gd name="connsiteX58" fmla="*/ 13052 w 608502"/>
              <a:gd name="connsiteY58" fmla="*/ 148820 h 607568"/>
              <a:gd name="connsiteX59" fmla="*/ 35985 w 608502"/>
              <a:gd name="connsiteY59" fmla="*/ 143719 h 607568"/>
              <a:gd name="connsiteX60" fmla="*/ 250895 w 608502"/>
              <a:gd name="connsiteY60" fmla="*/ 99286 h 607568"/>
              <a:gd name="connsiteX61" fmla="*/ 345875 w 608502"/>
              <a:gd name="connsiteY61" fmla="*/ 99286 h 607568"/>
              <a:gd name="connsiteX62" fmla="*/ 365393 w 608502"/>
              <a:gd name="connsiteY62" fmla="*/ 118615 h 607568"/>
              <a:gd name="connsiteX63" fmla="*/ 365393 w 608502"/>
              <a:gd name="connsiteY63" fmla="*/ 275699 h 607568"/>
              <a:gd name="connsiteX64" fmla="*/ 289932 w 608502"/>
              <a:gd name="connsiteY64" fmla="*/ 257598 h 607568"/>
              <a:gd name="connsiteX65" fmla="*/ 271643 w 608502"/>
              <a:gd name="connsiteY65" fmla="*/ 264347 h 607568"/>
              <a:gd name="connsiteX66" fmla="*/ 263036 w 608502"/>
              <a:gd name="connsiteY66" fmla="*/ 241951 h 607568"/>
              <a:gd name="connsiteX67" fmla="*/ 231530 w 608502"/>
              <a:gd name="connsiteY67" fmla="*/ 206054 h 607568"/>
              <a:gd name="connsiteX68" fmla="*/ 231530 w 608502"/>
              <a:gd name="connsiteY68" fmla="*/ 118615 h 607568"/>
              <a:gd name="connsiteX69" fmla="*/ 250895 w 608502"/>
              <a:gd name="connsiteY69" fmla="*/ 99286 h 607568"/>
              <a:gd name="connsiteX70" fmla="*/ 48869 w 608502"/>
              <a:gd name="connsiteY70" fmla="*/ 0 h 607568"/>
              <a:gd name="connsiteX71" fmla="*/ 143799 w 608502"/>
              <a:gd name="connsiteY71" fmla="*/ 0 h 607568"/>
              <a:gd name="connsiteX72" fmla="*/ 163153 w 608502"/>
              <a:gd name="connsiteY72" fmla="*/ 19483 h 607568"/>
              <a:gd name="connsiteX73" fmla="*/ 163153 w 608502"/>
              <a:gd name="connsiteY73" fmla="*/ 197442 h 607568"/>
              <a:gd name="connsiteX74" fmla="*/ 132432 w 608502"/>
              <a:gd name="connsiteY74" fmla="*/ 197442 h 607568"/>
              <a:gd name="connsiteX75" fmla="*/ 87732 w 608502"/>
              <a:gd name="connsiteY75" fmla="*/ 133929 h 607568"/>
              <a:gd name="connsiteX76" fmla="*/ 29361 w 608502"/>
              <a:gd name="connsiteY76" fmla="*/ 104320 h 607568"/>
              <a:gd name="connsiteX77" fmla="*/ 29361 w 608502"/>
              <a:gd name="connsiteY77" fmla="*/ 19483 h 607568"/>
              <a:gd name="connsiteX78" fmla="*/ 48869 w 608502"/>
              <a:gd name="connsiteY78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8502" h="607568">
                <a:moveTo>
                  <a:pt x="437722" y="512587"/>
                </a:moveTo>
                <a:lnTo>
                  <a:pt x="532663" y="592838"/>
                </a:lnTo>
                <a:cubicBezTo>
                  <a:pt x="540344" y="599282"/>
                  <a:pt x="549101" y="603886"/>
                  <a:pt x="558318" y="606494"/>
                </a:cubicBezTo>
                <a:cubicBezTo>
                  <a:pt x="556321" y="607108"/>
                  <a:pt x="554324" y="607568"/>
                  <a:pt x="552019" y="607568"/>
                </a:cubicBezTo>
                <a:lnTo>
                  <a:pt x="457233" y="607568"/>
                </a:lnTo>
                <a:cubicBezTo>
                  <a:pt x="446479" y="607568"/>
                  <a:pt x="437722" y="598822"/>
                  <a:pt x="437722" y="588081"/>
                </a:cubicBezTo>
                <a:close/>
                <a:moveTo>
                  <a:pt x="282247" y="408856"/>
                </a:moveTo>
                <a:lnTo>
                  <a:pt x="322821" y="482050"/>
                </a:lnTo>
                <a:cubicBezTo>
                  <a:pt x="332196" y="498775"/>
                  <a:pt x="347719" y="510591"/>
                  <a:pt x="365393" y="515347"/>
                </a:cubicBezTo>
                <a:lnTo>
                  <a:pt x="365393" y="588081"/>
                </a:lnTo>
                <a:cubicBezTo>
                  <a:pt x="365393" y="598822"/>
                  <a:pt x="356633" y="607568"/>
                  <a:pt x="345875" y="607568"/>
                </a:cubicBezTo>
                <a:lnTo>
                  <a:pt x="250895" y="607568"/>
                </a:lnTo>
                <a:cubicBezTo>
                  <a:pt x="240137" y="607568"/>
                  <a:pt x="231530" y="598822"/>
                  <a:pt x="231530" y="588081"/>
                </a:cubicBezTo>
                <a:lnTo>
                  <a:pt x="231530" y="422973"/>
                </a:lnTo>
                <a:cubicBezTo>
                  <a:pt x="239522" y="422973"/>
                  <a:pt x="247667" y="421592"/>
                  <a:pt x="255659" y="418523"/>
                </a:cubicBezTo>
                <a:close/>
                <a:moveTo>
                  <a:pt x="29361" y="292846"/>
                </a:moveTo>
                <a:lnTo>
                  <a:pt x="39346" y="306963"/>
                </a:lnTo>
                <a:cubicBezTo>
                  <a:pt x="52402" y="325531"/>
                  <a:pt x="73600" y="336425"/>
                  <a:pt x="96334" y="336425"/>
                </a:cubicBezTo>
                <a:lnTo>
                  <a:pt x="150250" y="336425"/>
                </a:lnTo>
                <a:lnTo>
                  <a:pt x="163153" y="369877"/>
                </a:lnTo>
                <a:lnTo>
                  <a:pt x="163153" y="588080"/>
                </a:lnTo>
                <a:cubicBezTo>
                  <a:pt x="163153" y="598822"/>
                  <a:pt x="154551" y="607568"/>
                  <a:pt x="143799" y="607568"/>
                </a:cubicBezTo>
                <a:lnTo>
                  <a:pt x="48869" y="607568"/>
                </a:lnTo>
                <a:cubicBezTo>
                  <a:pt x="38117" y="607568"/>
                  <a:pt x="29361" y="598822"/>
                  <a:pt x="29361" y="588080"/>
                </a:cubicBezTo>
                <a:close/>
                <a:moveTo>
                  <a:pt x="457241" y="201464"/>
                </a:moveTo>
                <a:lnTo>
                  <a:pt x="552067" y="201464"/>
                </a:lnTo>
                <a:cubicBezTo>
                  <a:pt x="562825" y="201464"/>
                  <a:pt x="571585" y="210207"/>
                  <a:pt x="571585" y="220945"/>
                </a:cubicBezTo>
                <a:lnTo>
                  <a:pt x="571585" y="443362"/>
                </a:lnTo>
                <a:lnTo>
                  <a:pt x="498429" y="381545"/>
                </a:lnTo>
                <a:cubicBezTo>
                  <a:pt x="482292" y="367894"/>
                  <a:pt x="460775" y="362372"/>
                  <a:pt x="440027" y="366360"/>
                </a:cubicBezTo>
                <a:lnTo>
                  <a:pt x="437722" y="366820"/>
                </a:lnTo>
                <a:lnTo>
                  <a:pt x="437722" y="220945"/>
                </a:lnTo>
                <a:cubicBezTo>
                  <a:pt x="437722" y="210207"/>
                  <a:pt x="446482" y="201464"/>
                  <a:pt x="457241" y="201464"/>
                </a:cubicBezTo>
                <a:close/>
                <a:moveTo>
                  <a:pt x="35985" y="143719"/>
                </a:moveTo>
                <a:cubicBezTo>
                  <a:pt x="43745" y="145061"/>
                  <a:pt x="51005" y="149357"/>
                  <a:pt x="55922" y="156337"/>
                </a:cubicBezTo>
                <a:lnTo>
                  <a:pt x="112160" y="236261"/>
                </a:lnTo>
                <a:lnTo>
                  <a:pt x="198055" y="236261"/>
                </a:lnTo>
                <a:cubicBezTo>
                  <a:pt x="210808" y="236261"/>
                  <a:pt x="222179" y="244085"/>
                  <a:pt x="226635" y="255897"/>
                </a:cubicBezTo>
                <a:lnTo>
                  <a:pt x="249222" y="314038"/>
                </a:lnTo>
                <a:lnTo>
                  <a:pt x="303463" y="294095"/>
                </a:lnTo>
                <a:cubicBezTo>
                  <a:pt x="317753" y="288880"/>
                  <a:pt x="333580" y="294709"/>
                  <a:pt x="340956" y="307902"/>
                </a:cubicBezTo>
                <a:lnTo>
                  <a:pt x="399806" y="413906"/>
                </a:lnTo>
                <a:lnTo>
                  <a:pt x="447594" y="404548"/>
                </a:lnTo>
                <a:cubicBezTo>
                  <a:pt x="456659" y="402707"/>
                  <a:pt x="466186" y="405162"/>
                  <a:pt x="473254" y="411298"/>
                </a:cubicBezTo>
                <a:lnTo>
                  <a:pt x="597563" y="516228"/>
                </a:lnTo>
                <a:cubicBezTo>
                  <a:pt x="610624" y="527120"/>
                  <a:pt x="612160" y="546602"/>
                  <a:pt x="601251" y="559488"/>
                </a:cubicBezTo>
                <a:cubicBezTo>
                  <a:pt x="595104" y="566698"/>
                  <a:pt x="586499" y="570380"/>
                  <a:pt x="577741" y="570380"/>
                </a:cubicBezTo>
                <a:cubicBezTo>
                  <a:pt x="570673" y="570380"/>
                  <a:pt x="563605" y="567926"/>
                  <a:pt x="557919" y="563017"/>
                </a:cubicBezTo>
                <a:lnTo>
                  <a:pt x="444828" y="467598"/>
                </a:lnTo>
                <a:lnTo>
                  <a:pt x="389665" y="478336"/>
                </a:lnTo>
                <a:cubicBezTo>
                  <a:pt x="376604" y="480944"/>
                  <a:pt x="363390" y="474808"/>
                  <a:pt x="356936" y="463149"/>
                </a:cubicBezTo>
                <a:lnTo>
                  <a:pt x="300083" y="360827"/>
                </a:lnTo>
                <a:lnTo>
                  <a:pt x="242154" y="382151"/>
                </a:lnTo>
                <a:cubicBezTo>
                  <a:pt x="226328" y="387980"/>
                  <a:pt x="208964" y="380003"/>
                  <a:pt x="202818" y="364356"/>
                </a:cubicBezTo>
                <a:lnTo>
                  <a:pt x="177004" y="297624"/>
                </a:lnTo>
                <a:lnTo>
                  <a:pt x="96334" y="297624"/>
                </a:lnTo>
                <a:cubicBezTo>
                  <a:pt x="86346" y="297624"/>
                  <a:pt x="76973" y="292715"/>
                  <a:pt x="71134" y="284584"/>
                </a:cubicBezTo>
                <a:lnTo>
                  <a:pt x="5523" y="191620"/>
                </a:lnTo>
                <a:cubicBezTo>
                  <a:pt x="-4158" y="177814"/>
                  <a:pt x="-777" y="158638"/>
                  <a:pt x="13052" y="148820"/>
                </a:cubicBezTo>
                <a:cubicBezTo>
                  <a:pt x="19966" y="143987"/>
                  <a:pt x="28225" y="142377"/>
                  <a:pt x="35985" y="143719"/>
                </a:cubicBezTo>
                <a:close/>
                <a:moveTo>
                  <a:pt x="250895" y="99286"/>
                </a:moveTo>
                <a:lnTo>
                  <a:pt x="345875" y="99286"/>
                </a:lnTo>
                <a:cubicBezTo>
                  <a:pt x="356633" y="99286"/>
                  <a:pt x="365393" y="107876"/>
                  <a:pt x="365393" y="118615"/>
                </a:cubicBezTo>
                <a:lnTo>
                  <a:pt x="365393" y="275699"/>
                </a:lnTo>
                <a:cubicBezTo>
                  <a:pt x="346643" y="255450"/>
                  <a:pt x="316981" y="247626"/>
                  <a:pt x="289932" y="257598"/>
                </a:cubicBezTo>
                <a:lnTo>
                  <a:pt x="271643" y="264347"/>
                </a:lnTo>
                <a:lnTo>
                  <a:pt x="263036" y="241951"/>
                </a:lnTo>
                <a:cubicBezTo>
                  <a:pt x="256889" y="226303"/>
                  <a:pt x="245516" y="213724"/>
                  <a:pt x="231530" y="206054"/>
                </a:cubicBezTo>
                <a:lnTo>
                  <a:pt x="231530" y="118615"/>
                </a:lnTo>
                <a:cubicBezTo>
                  <a:pt x="231530" y="107876"/>
                  <a:pt x="240137" y="99286"/>
                  <a:pt x="250895" y="99286"/>
                </a:cubicBezTo>
                <a:close/>
                <a:moveTo>
                  <a:pt x="48869" y="0"/>
                </a:moveTo>
                <a:lnTo>
                  <a:pt x="143799" y="0"/>
                </a:lnTo>
                <a:cubicBezTo>
                  <a:pt x="154551" y="0"/>
                  <a:pt x="163153" y="8744"/>
                  <a:pt x="163153" y="19483"/>
                </a:cubicBezTo>
                <a:lnTo>
                  <a:pt x="163153" y="197442"/>
                </a:lnTo>
                <a:lnTo>
                  <a:pt x="132432" y="197442"/>
                </a:lnTo>
                <a:lnTo>
                  <a:pt x="87732" y="133929"/>
                </a:lnTo>
                <a:cubicBezTo>
                  <a:pt x="73907" y="114292"/>
                  <a:pt x="51788" y="104014"/>
                  <a:pt x="29361" y="104320"/>
                </a:cubicBezTo>
                <a:lnTo>
                  <a:pt x="29361" y="19483"/>
                </a:lnTo>
                <a:cubicBezTo>
                  <a:pt x="29361" y="8744"/>
                  <a:pt x="38117" y="0"/>
                  <a:pt x="48869" y="0"/>
                </a:cubicBezTo>
                <a:close/>
              </a:path>
            </a:pathLst>
          </a:custGeom>
          <a:solidFill>
            <a:srgbClr val="9C21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"/>
          <p:cNvSpPr/>
          <p:nvPr userDrawn="1"/>
        </p:nvSpPr>
        <p:spPr>
          <a:xfrm>
            <a:off x="73109" y="6136770"/>
            <a:ext cx="2927260" cy="618987"/>
          </a:xfrm>
          <a:prstGeom prst="roundRect">
            <a:avLst>
              <a:gd name="adj" fmla="val 23366"/>
            </a:avLst>
          </a:prstGeom>
          <a:solidFill>
            <a:schemeClr val="bg1">
              <a:lumMod val="75000"/>
            </a:schemeClr>
          </a:solidFill>
          <a:ln w="12700">
            <a:miter lim="400000"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800" dirty="0"/>
          </a:p>
        </p:txBody>
      </p:sp>
      <p:sp>
        <p:nvSpPr>
          <p:cNvPr id="33" name="Lorem ipsum dolor sit amet."/>
          <p:cNvSpPr txBox="1"/>
          <p:nvPr userDrawn="1"/>
        </p:nvSpPr>
        <p:spPr>
          <a:xfrm>
            <a:off x="600906" y="6087802"/>
            <a:ext cx="2448689" cy="7181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 defTabSz="457200">
              <a:defRPr sz="2800">
                <a:solidFill>
                  <a:srgbClr val="479FF8"/>
                </a:solidFill>
                <a:latin typeface="Nunito-SemiBold"/>
                <a:ea typeface="Nunito-SemiBold"/>
                <a:cs typeface="Nunito-SemiBold"/>
                <a:sym typeface="Nunito-SemiBold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 of the Chinese Stock Market</a:t>
            </a:r>
            <a:endParaRPr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图形 33" descr="硬币"/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696" y="6150622"/>
            <a:ext cx="495941" cy="627099"/>
          </a:xfrm>
          <a:prstGeom prst="rect">
            <a:avLst/>
          </a:prstGeom>
        </p:spPr>
      </p:pic>
      <p:sp>
        <p:nvSpPr>
          <p:cNvPr id="35" name="iconfont-11119-5252508"/>
          <p:cNvSpPr/>
          <p:nvPr userDrawn="1"/>
        </p:nvSpPr>
        <p:spPr>
          <a:xfrm>
            <a:off x="6337450" y="6246665"/>
            <a:ext cx="526534" cy="469458"/>
          </a:xfrm>
          <a:custGeom>
            <a:avLst/>
            <a:gdLst>
              <a:gd name="connsiteX0" fmla="*/ 333482 w 609487"/>
              <a:gd name="connsiteY0" fmla="*/ 277641 h 543419"/>
              <a:gd name="connsiteX1" fmla="*/ 363955 w 609487"/>
              <a:gd name="connsiteY1" fmla="*/ 277641 h 543419"/>
              <a:gd name="connsiteX2" fmla="*/ 363955 w 609487"/>
              <a:gd name="connsiteY2" fmla="*/ 418428 h 543419"/>
              <a:gd name="connsiteX3" fmla="*/ 333482 w 609487"/>
              <a:gd name="connsiteY3" fmla="*/ 418428 h 543419"/>
              <a:gd name="connsiteX4" fmla="*/ 455373 w 609487"/>
              <a:gd name="connsiteY4" fmla="*/ 262167 h 543419"/>
              <a:gd name="connsiteX5" fmla="*/ 485846 w 609487"/>
              <a:gd name="connsiteY5" fmla="*/ 262167 h 543419"/>
              <a:gd name="connsiteX6" fmla="*/ 485846 w 609487"/>
              <a:gd name="connsiteY6" fmla="*/ 419666 h 543419"/>
              <a:gd name="connsiteX7" fmla="*/ 455373 w 609487"/>
              <a:gd name="connsiteY7" fmla="*/ 419666 h 543419"/>
              <a:gd name="connsiteX8" fmla="*/ 153692 w 609487"/>
              <a:gd name="connsiteY8" fmla="*/ 227458 h 543419"/>
              <a:gd name="connsiteX9" fmla="*/ 80557 w 609487"/>
              <a:gd name="connsiteY9" fmla="*/ 317063 h 543419"/>
              <a:gd name="connsiteX10" fmla="*/ 171976 w 609487"/>
              <a:gd name="connsiteY10" fmla="*/ 408477 h 543419"/>
              <a:gd name="connsiteX11" fmla="*/ 261538 w 609487"/>
              <a:gd name="connsiteY11" fmla="*/ 335346 h 543419"/>
              <a:gd name="connsiteX12" fmla="*/ 153692 w 609487"/>
              <a:gd name="connsiteY12" fmla="*/ 335346 h 543419"/>
              <a:gd name="connsiteX13" fmla="*/ 516319 w 609487"/>
              <a:gd name="connsiteY13" fmla="*/ 227363 h 543419"/>
              <a:gd name="connsiteX14" fmla="*/ 546792 w 609487"/>
              <a:gd name="connsiteY14" fmla="*/ 227363 h 543419"/>
              <a:gd name="connsiteX15" fmla="*/ 546792 w 609487"/>
              <a:gd name="connsiteY15" fmla="*/ 419666 h 543419"/>
              <a:gd name="connsiteX16" fmla="*/ 516319 w 609487"/>
              <a:gd name="connsiteY16" fmla="*/ 419666 h 543419"/>
              <a:gd name="connsiteX17" fmla="*/ 394428 w 609487"/>
              <a:gd name="connsiteY17" fmla="*/ 227363 h 543419"/>
              <a:gd name="connsiteX18" fmla="*/ 424901 w 609487"/>
              <a:gd name="connsiteY18" fmla="*/ 227363 h 543419"/>
              <a:gd name="connsiteX19" fmla="*/ 424901 w 609487"/>
              <a:gd name="connsiteY19" fmla="*/ 419666 h 543419"/>
              <a:gd name="connsiteX20" fmla="*/ 394428 w 609487"/>
              <a:gd name="connsiteY20" fmla="*/ 419666 h 543419"/>
              <a:gd name="connsiteX21" fmla="*/ 171976 w 609487"/>
              <a:gd name="connsiteY21" fmla="*/ 207366 h 543419"/>
              <a:gd name="connsiteX22" fmla="*/ 171976 w 609487"/>
              <a:gd name="connsiteY22" fmla="*/ 317063 h 543419"/>
              <a:gd name="connsiteX23" fmla="*/ 281631 w 609487"/>
              <a:gd name="connsiteY23" fmla="*/ 317063 h 543419"/>
              <a:gd name="connsiteX24" fmla="*/ 171976 w 609487"/>
              <a:gd name="connsiteY24" fmla="*/ 426760 h 543419"/>
              <a:gd name="connsiteX25" fmla="*/ 62274 w 609487"/>
              <a:gd name="connsiteY25" fmla="*/ 317063 h 543419"/>
              <a:gd name="connsiteX26" fmla="*/ 171976 w 609487"/>
              <a:gd name="connsiteY26" fmla="*/ 207366 h 543419"/>
              <a:gd name="connsiteX27" fmla="*/ 365669 w 609487"/>
              <a:gd name="connsiteY27" fmla="*/ 162992 h 543419"/>
              <a:gd name="connsiteX28" fmla="*/ 508701 w 609487"/>
              <a:gd name="connsiteY28" fmla="*/ 162992 h 543419"/>
              <a:gd name="connsiteX29" fmla="*/ 508701 w 609487"/>
              <a:gd name="connsiteY29" fmla="*/ 187369 h 543419"/>
              <a:gd name="connsiteX30" fmla="*/ 365669 w 609487"/>
              <a:gd name="connsiteY30" fmla="*/ 187369 h 543419"/>
              <a:gd name="connsiteX31" fmla="*/ 60560 w 609487"/>
              <a:gd name="connsiteY31" fmla="*/ 162992 h 543419"/>
              <a:gd name="connsiteX32" fmla="*/ 340053 w 609487"/>
              <a:gd name="connsiteY32" fmla="*/ 162992 h 543419"/>
              <a:gd name="connsiteX33" fmla="*/ 340053 w 609487"/>
              <a:gd name="connsiteY33" fmla="*/ 187369 h 543419"/>
              <a:gd name="connsiteX34" fmla="*/ 60560 w 609487"/>
              <a:gd name="connsiteY34" fmla="*/ 187369 h 543419"/>
              <a:gd name="connsiteX35" fmla="*/ 60560 w 609487"/>
              <a:gd name="connsiteY35" fmla="*/ 110191 h 543419"/>
              <a:gd name="connsiteX36" fmla="*/ 409664 w 609487"/>
              <a:gd name="connsiteY36" fmla="*/ 110191 h 543419"/>
              <a:gd name="connsiteX37" fmla="*/ 409664 w 609487"/>
              <a:gd name="connsiteY37" fmla="*/ 134568 h 543419"/>
              <a:gd name="connsiteX38" fmla="*/ 60560 w 609487"/>
              <a:gd name="connsiteY38" fmla="*/ 134568 h 543419"/>
              <a:gd name="connsiteX39" fmla="*/ 199830 w 609487"/>
              <a:gd name="connsiteY39" fmla="*/ 57437 h 543419"/>
              <a:gd name="connsiteX40" fmla="*/ 236350 w 609487"/>
              <a:gd name="connsiteY40" fmla="*/ 57437 h 543419"/>
              <a:gd name="connsiteX41" fmla="*/ 236350 w 609487"/>
              <a:gd name="connsiteY41" fmla="*/ 81862 h 543419"/>
              <a:gd name="connsiteX42" fmla="*/ 199830 w 609487"/>
              <a:gd name="connsiteY42" fmla="*/ 81862 h 543419"/>
              <a:gd name="connsiteX43" fmla="*/ 130171 w 609487"/>
              <a:gd name="connsiteY43" fmla="*/ 57437 h 543419"/>
              <a:gd name="connsiteX44" fmla="*/ 166738 w 609487"/>
              <a:gd name="connsiteY44" fmla="*/ 57437 h 543419"/>
              <a:gd name="connsiteX45" fmla="*/ 166738 w 609487"/>
              <a:gd name="connsiteY45" fmla="*/ 81862 h 543419"/>
              <a:gd name="connsiteX46" fmla="*/ 130171 w 609487"/>
              <a:gd name="connsiteY46" fmla="*/ 81862 h 543419"/>
              <a:gd name="connsiteX47" fmla="*/ 60560 w 609487"/>
              <a:gd name="connsiteY47" fmla="*/ 57437 h 543419"/>
              <a:gd name="connsiteX48" fmla="*/ 97079 w 609487"/>
              <a:gd name="connsiteY48" fmla="*/ 57437 h 543419"/>
              <a:gd name="connsiteX49" fmla="*/ 97079 w 609487"/>
              <a:gd name="connsiteY49" fmla="*/ 81862 h 543419"/>
              <a:gd name="connsiteX50" fmla="*/ 60512 w 609487"/>
              <a:gd name="connsiteY50" fmla="*/ 81862 h 543419"/>
              <a:gd name="connsiteX51" fmla="*/ 34427 w 609487"/>
              <a:gd name="connsiteY51" fmla="*/ 24385 h 543419"/>
              <a:gd name="connsiteX52" fmla="*/ 24379 w 609487"/>
              <a:gd name="connsiteY52" fmla="*/ 34434 h 543419"/>
              <a:gd name="connsiteX53" fmla="*/ 24379 w 609487"/>
              <a:gd name="connsiteY53" fmla="*/ 436688 h 543419"/>
              <a:gd name="connsiteX54" fmla="*/ 34427 w 609487"/>
              <a:gd name="connsiteY54" fmla="*/ 446737 h 543419"/>
              <a:gd name="connsiteX55" fmla="*/ 575061 w 609487"/>
              <a:gd name="connsiteY55" fmla="*/ 446737 h 543419"/>
              <a:gd name="connsiteX56" fmla="*/ 585108 w 609487"/>
              <a:gd name="connsiteY56" fmla="*/ 436688 h 543419"/>
              <a:gd name="connsiteX57" fmla="*/ 585155 w 609487"/>
              <a:gd name="connsiteY57" fmla="*/ 436688 h 543419"/>
              <a:gd name="connsiteX58" fmla="*/ 585155 w 609487"/>
              <a:gd name="connsiteY58" fmla="*/ 34434 h 543419"/>
              <a:gd name="connsiteX59" fmla="*/ 575108 w 609487"/>
              <a:gd name="connsiteY59" fmla="*/ 24385 h 543419"/>
              <a:gd name="connsiteX60" fmla="*/ 34427 w 609487"/>
              <a:gd name="connsiteY60" fmla="*/ 0 h 543419"/>
              <a:gd name="connsiteX61" fmla="*/ 575108 w 609487"/>
              <a:gd name="connsiteY61" fmla="*/ 0 h 543419"/>
              <a:gd name="connsiteX62" fmla="*/ 609487 w 609487"/>
              <a:gd name="connsiteY62" fmla="*/ 34434 h 543419"/>
              <a:gd name="connsiteX63" fmla="*/ 609487 w 609487"/>
              <a:gd name="connsiteY63" fmla="*/ 436688 h 543419"/>
              <a:gd name="connsiteX64" fmla="*/ 575108 w 609487"/>
              <a:gd name="connsiteY64" fmla="*/ 471122 h 543419"/>
              <a:gd name="connsiteX65" fmla="*/ 323028 w 609487"/>
              <a:gd name="connsiteY65" fmla="*/ 471122 h 543419"/>
              <a:gd name="connsiteX66" fmla="*/ 323028 w 609487"/>
              <a:gd name="connsiteY66" fmla="*/ 512938 h 543419"/>
              <a:gd name="connsiteX67" fmla="*/ 508065 w 609487"/>
              <a:gd name="connsiteY67" fmla="*/ 512938 h 543419"/>
              <a:gd name="connsiteX68" fmla="*/ 523302 w 609487"/>
              <a:gd name="connsiteY68" fmla="*/ 528179 h 543419"/>
              <a:gd name="connsiteX69" fmla="*/ 508065 w 609487"/>
              <a:gd name="connsiteY69" fmla="*/ 543419 h 543419"/>
              <a:gd name="connsiteX70" fmla="*/ 101422 w 609487"/>
              <a:gd name="connsiteY70" fmla="*/ 543419 h 543419"/>
              <a:gd name="connsiteX71" fmla="*/ 86185 w 609487"/>
              <a:gd name="connsiteY71" fmla="*/ 528179 h 543419"/>
              <a:gd name="connsiteX72" fmla="*/ 101422 w 609487"/>
              <a:gd name="connsiteY72" fmla="*/ 512938 h 543419"/>
              <a:gd name="connsiteX73" fmla="*/ 286507 w 609487"/>
              <a:gd name="connsiteY73" fmla="*/ 512938 h 543419"/>
              <a:gd name="connsiteX74" fmla="*/ 286507 w 609487"/>
              <a:gd name="connsiteY74" fmla="*/ 471122 h 543419"/>
              <a:gd name="connsiteX75" fmla="*/ 34427 w 609487"/>
              <a:gd name="connsiteY75" fmla="*/ 471122 h 543419"/>
              <a:gd name="connsiteX76" fmla="*/ 0 w 609487"/>
              <a:gd name="connsiteY76" fmla="*/ 436688 h 543419"/>
              <a:gd name="connsiteX77" fmla="*/ 0 w 609487"/>
              <a:gd name="connsiteY77" fmla="*/ 34434 h 543419"/>
              <a:gd name="connsiteX78" fmla="*/ 34427 w 609487"/>
              <a:gd name="connsiteY78" fmla="*/ 0 h 5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9487" h="543419">
                <a:moveTo>
                  <a:pt x="333482" y="277641"/>
                </a:moveTo>
                <a:lnTo>
                  <a:pt x="363955" y="277641"/>
                </a:lnTo>
                <a:lnTo>
                  <a:pt x="363955" y="418428"/>
                </a:lnTo>
                <a:lnTo>
                  <a:pt x="333482" y="418428"/>
                </a:lnTo>
                <a:close/>
                <a:moveTo>
                  <a:pt x="455373" y="262167"/>
                </a:moveTo>
                <a:lnTo>
                  <a:pt x="485846" y="262167"/>
                </a:lnTo>
                <a:lnTo>
                  <a:pt x="485846" y="419666"/>
                </a:lnTo>
                <a:lnTo>
                  <a:pt x="455373" y="419666"/>
                </a:lnTo>
                <a:close/>
                <a:moveTo>
                  <a:pt x="153692" y="227458"/>
                </a:moveTo>
                <a:cubicBezTo>
                  <a:pt x="112030" y="235933"/>
                  <a:pt x="80557" y="272879"/>
                  <a:pt x="80557" y="317063"/>
                </a:cubicBezTo>
                <a:cubicBezTo>
                  <a:pt x="80557" y="367484"/>
                  <a:pt x="121553" y="408477"/>
                  <a:pt x="171976" y="408477"/>
                </a:cubicBezTo>
                <a:cubicBezTo>
                  <a:pt x="216114" y="408477"/>
                  <a:pt x="253062" y="377006"/>
                  <a:pt x="261538" y="335346"/>
                </a:cubicBezTo>
                <a:lnTo>
                  <a:pt x="153692" y="335346"/>
                </a:lnTo>
                <a:close/>
                <a:moveTo>
                  <a:pt x="516319" y="227363"/>
                </a:moveTo>
                <a:lnTo>
                  <a:pt x="546792" y="227363"/>
                </a:lnTo>
                <a:lnTo>
                  <a:pt x="546792" y="419666"/>
                </a:lnTo>
                <a:lnTo>
                  <a:pt x="516319" y="419666"/>
                </a:lnTo>
                <a:close/>
                <a:moveTo>
                  <a:pt x="394428" y="227363"/>
                </a:moveTo>
                <a:lnTo>
                  <a:pt x="424901" y="227363"/>
                </a:lnTo>
                <a:lnTo>
                  <a:pt x="424901" y="419666"/>
                </a:lnTo>
                <a:lnTo>
                  <a:pt x="394428" y="419666"/>
                </a:lnTo>
                <a:close/>
                <a:moveTo>
                  <a:pt x="171976" y="207366"/>
                </a:moveTo>
                <a:lnTo>
                  <a:pt x="171976" y="317063"/>
                </a:lnTo>
                <a:lnTo>
                  <a:pt x="281631" y="317063"/>
                </a:lnTo>
                <a:cubicBezTo>
                  <a:pt x="281631" y="377625"/>
                  <a:pt x="232541" y="426760"/>
                  <a:pt x="171976" y="426760"/>
                </a:cubicBezTo>
                <a:cubicBezTo>
                  <a:pt x="111364" y="426760"/>
                  <a:pt x="62274" y="377625"/>
                  <a:pt x="62274" y="317063"/>
                </a:cubicBezTo>
                <a:cubicBezTo>
                  <a:pt x="62274" y="256453"/>
                  <a:pt x="111364" y="207366"/>
                  <a:pt x="171976" y="207366"/>
                </a:cubicBezTo>
                <a:close/>
                <a:moveTo>
                  <a:pt x="365669" y="162992"/>
                </a:moveTo>
                <a:lnTo>
                  <a:pt x="508701" y="162992"/>
                </a:lnTo>
                <a:lnTo>
                  <a:pt x="508701" y="187369"/>
                </a:lnTo>
                <a:lnTo>
                  <a:pt x="365669" y="187369"/>
                </a:lnTo>
                <a:close/>
                <a:moveTo>
                  <a:pt x="60560" y="162992"/>
                </a:moveTo>
                <a:lnTo>
                  <a:pt x="340053" y="162992"/>
                </a:lnTo>
                <a:lnTo>
                  <a:pt x="340053" y="187369"/>
                </a:lnTo>
                <a:lnTo>
                  <a:pt x="60560" y="187369"/>
                </a:lnTo>
                <a:close/>
                <a:moveTo>
                  <a:pt x="60560" y="110191"/>
                </a:moveTo>
                <a:lnTo>
                  <a:pt x="409664" y="110191"/>
                </a:lnTo>
                <a:lnTo>
                  <a:pt x="409664" y="134568"/>
                </a:lnTo>
                <a:lnTo>
                  <a:pt x="60560" y="134568"/>
                </a:lnTo>
                <a:close/>
                <a:moveTo>
                  <a:pt x="199830" y="57437"/>
                </a:moveTo>
                <a:lnTo>
                  <a:pt x="236350" y="57437"/>
                </a:lnTo>
                <a:lnTo>
                  <a:pt x="236350" y="81862"/>
                </a:lnTo>
                <a:lnTo>
                  <a:pt x="199830" y="81862"/>
                </a:lnTo>
                <a:close/>
                <a:moveTo>
                  <a:pt x="130171" y="57437"/>
                </a:moveTo>
                <a:lnTo>
                  <a:pt x="166738" y="57437"/>
                </a:lnTo>
                <a:lnTo>
                  <a:pt x="166738" y="81862"/>
                </a:lnTo>
                <a:lnTo>
                  <a:pt x="130171" y="81862"/>
                </a:lnTo>
                <a:close/>
                <a:moveTo>
                  <a:pt x="60560" y="57437"/>
                </a:moveTo>
                <a:lnTo>
                  <a:pt x="97079" y="57437"/>
                </a:lnTo>
                <a:lnTo>
                  <a:pt x="97079" y="81862"/>
                </a:lnTo>
                <a:lnTo>
                  <a:pt x="60512" y="81862"/>
                </a:lnTo>
                <a:close/>
                <a:moveTo>
                  <a:pt x="34427" y="24385"/>
                </a:moveTo>
                <a:cubicBezTo>
                  <a:pt x="28903" y="24385"/>
                  <a:pt x="24379" y="28909"/>
                  <a:pt x="24379" y="34434"/>
                </a:cubicBezTo>
                <a:lnTo>
                  <a:pt x="24379" y="436688"/>
                </a:lnTo>
                <a:cubicBezTo>
                  <a:pt x="24379" y="442213"/>
                  <a:pt x="28855" y="446737"/>
                  <a:pt x="34427" y="446737"/>
                </a:cubicBezTo>
                <a:lnTo>
                  <a:pt x="575061" y="446737"/>
                </a:lnTo>
                <a:cubicBezTo>
                  <a:pt x="580584" y="446737"/>
                  <a:pt x="585108" y="442213"/>
                  <a:pt x="585108" y="436688"/>
                </a:cubicBezTo>
                <a:lnTo>
                  <a:pt x="585155" y="436688"/>
                </a:lnTo>
                <a:lnTo>
                  <a:pt x="585155" y="34434"/>
                </a:lnTo>
                <a:cubicBezTo>
                  <a:pt x="585155" y="28862"/>
                  <a:pt x="580632" y="24385"/>
                  <a:pt x="575108" y="24385"/>
                </a:cubicBezTo>
                <a:close/>
                <a:moveTo>
                  <a:pt x="34427" y="0"/>
                </a:moveTo>
                <a:lnTo>
                  <a:pt x="575108" y="0"/>
                </a:lnTo>
                <a:cubicBezTo>
                  <a:pt x="594107" y="0"/>
                  <a:pt x="609487" y="15431"/>
                  <a:pt x="609487" y="34434"/>
                </a:cubicBezTo>
                <a:lnTo>
                  <a:pt x="609487" y="436688"/>
                </a:lnTo>
                <a:cubicBezTo>
                  <a:pt x="609487" y="455691"/>
                  <a:pt x="594107" y="471122"/>
                  <a:pt x="575108" y="471122"/>
                </a:cubicBezTo>
                <a:lnTo>
                  <a:pt x="323028" y="471122"/>
                </a:lnTo>
                <a:lnTo>
                  <a:pt x="323028" y="512938"/>
                </a:lnTo>
                <a:lnTo>
                  <a:pt x="508065" y="512938"/>
                </a:lnTo>
                <a:cubicBezTo>
                  <a:pt x="516493" y="512938"/>
                  <a:pt x="523302" y="519796"/>
                  <a:pt x="523302" y="528179"/>
                </a:cubicBezTo>
                <a:cubicBezTo>
                  <a:pt x="523302" y="536608"/>
                  <a:pt x="516493" y="543419"/>
                  <a:pt x="508065" y="543419"/>
                </a:cubicBezTo>
                <a:lnTo>
                  <a:pt x="101422" y="543419"/>
                </a:lnTo>
                <a:cubicBezTo>
                  <a:pt x="93042" y="543419"/>
                  <a:pt x="86185" y="536608"/>
                  <a:pt x="86185" y="528179"/>
                </a:cubicBezTo>
                <a:cubicBezTo>
                  <a:pt x="86185" y="519796"/>
                  <a:pt x="93042" y="512938"/>
                  <a:pt x="101422" y="512938"/>
                </a:cubicBezTo>
                <a:lnTo>
                  <a:pt x="286507" y="512938"/>
                </a:lnTo>
                <a:lnTo>
                  <a:pt x="286507" y="471122"/>
                </a:lnTo>
                <a:lnTo>
                  <a:pt x="34427" y="471122"/>
                </a:lnTo>
                <a:cubicBezTo>
                  <a:pt x="15428" y="471122"/>
                  <a:pt x="0" y="455691"/>
                  <a:pt x="0" y="436688"/>
                </a:cubicBezTo>
                <a:lnTo>
                  <a:pt x="0" y="34434"/>
                </a:lnTo>
                <a:cubicBezTo>
                  <a:pt x="0" y="15431"/>
                  <a:pt x="15428" y="0"/>
                  <a:pt x="34427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31AB-4DAB-CB47-B410-F68EC8841FB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DC1-607D-2B48-B1B3-6A079E3591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31AB-4DAB-CB47-B410-F68EC8841FB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DC1-607D-2B48-B1B3-6A079E3591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31AB-4DAB-CB47-B410-F68EC8841FB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DC1-607D-2B48-B1B3-6A079E3591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31AB-4DAB-CB47-B410-F68EC8841FB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DC1-607D-2B48-B1B3-6A079E3591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31AB-4DAB-CB47-B410-F68EC8841FB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DC1-607D-2B48-B1B3-6A079E3591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731AB-4DAB-CB47-B410-F68EC8841FB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90DC1-607D-2B48-B1B3-6A079E35918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13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12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notesSlide" Target="../notesSlides/notesSlide9.xml"/><Relationship Id="rId5" Type="http://schemas.openxmlformats.org/officeDocument/2006/relationships/tags" Target="../tags/tag27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17.pn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image" Target="../media/image16.png"/><Relationship Id="rId2" Type="http://schemas.openxmlformats.org/officeDocument/2006/relationships/tags" Target="../tags/tag33.xml"/><Relationship Id="rId16" Type="http://schemas.openxmlformats.org/officeDocument/2006/relationships/image" Target="../media/image15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5" Type="http://schemas.openxmlformats.org/officeDocument/2006/relationships/tags" Target="../tags/tag36.xml"/><Relationship Id="rId15" Type="http://schemas.openxmlformats.org/officeDocument/2006/relationships/image" Target="../media/image14.png"/><Relationship Id="rId10" Type="http://schemas.openxmlformats.org/officeDocument/2006/relationships/tags" Target="../tags/tag41.xml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46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../media/image20.png"/><Relationship Id="rId5" Type="http://schemas.openxmlformats.org/officeDocument/2006/relationships/tags" Target="../tags/tag48.xml"/><Relationship Id="rId10" Type="http://schemas.openxmlformats.org/officeDocument/2006/relationships/image" Target="../media/image19.png"/><Relationship Id="rId4" Type="http://schemas.openxmlformats.org/officeDocument/2006/relationships/tags" Target="../tags/tag47.xml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oleObject" Target="../embeddings/oleObject2.bin"/><Relationship Id="rId18" Type="http://schemas.openxmlformats.org/officeDocument/2006/relationships/image" Target="../media/image24.wmf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image" Target="../media/image21.wmf"/><Relationship Id="rId17" Type="http://schemas.openxmlformats.org/officeDocument/2006/relationships/oleObject" Target="../embeddings/oleObject4.bin"/><Relationship Id="rId2" Type="http://schemas.openxmlformats.org/officeDocument/2006/relationships/tags" Target="../tags/tag51.xml"/><Relationship Id="rId16" Type="http://schemas.openxmlformats.org/officeDocument/2006/relationships/image" Target="../media/image23.wmf"/><Relationship Id="rId20" Type="http://schemas.openxmlformats.org/officeDocument/2006/relationships/image" Target="../media/image25.wmf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oleObject" Target="../embeddings/oleObject1.bin"/><Relationship Id="rId5" Type="http://schemas.openxmlformats.org/officeDocument/2006/relationships/tags" Target="../tags/tag54.xml"/><Relationship Id="rId15" Type="http://schemas.openxmlformats.org/officeDocument/2006/relationships/oleObject" Target="../embeddings/oleObject3.bin"/><Relationship Id="rId10" Type="http://schemas.openxmlformats.org/officeDocument/2006/relationships/notesSlide" Target="../notesSlides/notesSlide12.xml"/><Relationship Id="rId19" Type="http://schemas.openxmlformats.org/officeDocument/2006/relationships/oleObject" Target="../embeddings/oleObject5.bin"/><Relationship Id="rId4" Type="http://schemas.openxmlformats.org/officeDocument/2006/relationships/tags" Target="../tags/tag53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image" Target="../media/image27.png"/><Relationship Id="rId5" Type="http://schemas.openxmlformats.org/officeDocument/2006/relationships/tags" Target="../tags/tag67.xml"/><Relationship Id="rId10" Type="http://schemas.openxmlformats.org/officeDocument/2006/relationships/notesSlide" Target="../notesSlides/notesSlide15.xml"/><Relationship Id="rId4" Type="http://schemas.openxmlformats.org/officeDocument/2006/relationships/tags" Target="../tags/tag66.xml"/><Relationship Id="rId9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image" Target="../media/image11.png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image" Target="../media/image10.pn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9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notesSlide" Target="../notesSlides/notesSlide8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47859" y="3141025"/>
            <a:ext cx="33666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10</a:t>
            </a:r>
          </a:p>
          <a:p>
            <a:pPr algn="ctr"/>
            <a:r>
              <a:rPr lang="en-US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120090651 </a:t>
            </a:r>
            <a:r>
              <a:rPr lang="zh-CN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马可轩</a:t>
            </a:r>
            <a:endParaRPr 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120090489 </a:t>
            </a:r>
            <a:r>
              <a:rPr lang="zh-CN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李卓宸</a:t>
            </a:r>
            <a:endParaRPr 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120020128 </a:t>
            </a:r>
            <a:r>
              <a:rPr lang="zh-CN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刘鑫宇</a:t>
            </a:r>
            <a:endParaRPr 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120090717 </a:t>
            </a:r>
            <a:r>
              <a:rPr lang="zh-CN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罗单丹</a:t>
            </a:r>
            <a:endParaRPr 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120020312 </a:t>
            </a:r>
            <a:r>
              <a:rPr lang="zh-CN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周阅月</a:t>
            </a:r>
            <a:endParaRPr 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120090900 </a:t>
            </a:r>
            <a:r>
              <a:rPr lang="zh-CN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田海川</a:t>
            </a:r>
            <a:endParaRPr 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120090856 </a:t>
            </a:r>
            <a:r>
              <a:rPr lang="zh-CN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余松霖</a:t>
            </a:r>
            <a:endParaRPr 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120090452 </a:t>
            </a:r>
            <a:r>
              <a:rPr lang="zh-CN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薛颖</a:t>
            </a:r>
            <a:endParaRPr 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120090814 </a:t>
            </a:r>
            <a:r>
              <a:rPr lang="zh-CN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陈芝霖</a:t>
            </a:r>
            <a:endParaRPr 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120090626 </a:t>
            </a:r>
            <a:r>
              <a:rPr lang="zh-CN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王子潇</a:t>
            </a:r>
            <a:endParaRPr 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D5B057C6-B755-F5CA-6F62-B9057DB5C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1697" y="-39898"/>
            <a:ext cx="7346731" cy="734673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F0DDFD1-04DB-4CE4-7353-EBE2EEF68E3C}"/>
              </a:ext>
            </a:extLst>
          </p:cNvPr>
          <p:cNvSpPr/>
          <p:nvPr/>
        </p:nvSpPr>
        <p:spPr>
          <a:xfrm>
            <a:off x="-505868" y="1385584"/>
            <a:ext cx="756588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Stock Return Prediction in Machine Learning</a:t>
            </a:r>
            <a:endParaRPr lang="en-US" sz="40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2871" y="0"/>
            <a:ext cx="85725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>
            <p:custDataLst>
              <p:tags r:id="rId1"/>
            </p:custDataLst>
          </p:nvPr>
        </p:nvSpPr>
        <p:spPr>
          <a:xfrm>
            <a:off x="555903" y="128511"/>
            <a:ext cx="613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b="1" dirty="0">
                <a:solidFill>
                  <a:srgbClr val="000000"/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  <a:sym typeface="+mn-ea"/>
              </a:rPr>
              <a:t>Wavelet Transforms</a:t>
            </a:r>
            <a:endParaRPr lang="en-US" sz="2800" b="1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" name="Rectangle 23"/>
          <p:cNvSpPr/>
          <p:nvPr>
            <p:custDataLst>
              <p:tags r:id="rId2"/>
            </p:custDataLst>
          </p:nvPr>
        </p:nvSpPr>
        <p:spPr>
          <a:xfrm>
            <a:off x="6346825" y="1718310"/>
            <a:ext cx="5394325" cy="4171315"/>
          </a:xfrm>
          <a:prstGeom prst="rect">
            <a:avLst/>
          </a:prstGeom>
          <a:noFill/>
          <a:ln w="22225">
            <a:solidFill>
              <a:srgbClr val="459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>
            <p:custDataLst>
              <p:tags r:id="rId3"/>
            </p:custDataLst>
          </p:nvPr>
        </p:nvSpPr>
        <p:spPr>
          <a:xfrm>
            <a:off x="440690" y="1718310"/>
            <a:ext cx="5724525" cy="4171315"/>
          </a:xfrm>
          <a:prstGeom prst="rect">
            <a:avLst/>
          </a:prstGeom>
          <a:noFill/>
          <a:ln w="22225">
            <a:solidFill>
              <a:srgbClr val="459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6675755" y="1986280"/>
            <a:ext cx="494284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 Bold" panose="02020603050405020304" charset="0"/>
                <a:cs typeface="Times New Roman Bold" panose="02020603050405020304" charset="0"/>
              </a:rPr>
              <a:t>Key points</a:t>
            </a:r>
          </a:p>
          <a:p>
            <a:pPr algn="ctr"/>
            <a:endParaRPr lang="en-US" altLang="zh-CN" sz="2000" b="1" dirty="0">
              <a:latin typeface="Times New Roman Bold" panose="02020603050405020304" charset="0"/>
              <a:cs typeface="Times New Roman Bold" panose="02020603050405020304" charset="0"/>
            </a:endParaRPr>
          </a:p>
          <a:p>
            <a:r>
              <a:rPr lang="en-US" altLang="zh-CN" b="1" dirty="0">
                <a:latin typeface="Times New Roman Bold" panose="02020603050405020304" charset="0"/>
                <a:cs typeface="Times New Roman Bold" panose="02020603050405020304" charset="0"/>
              </a:rPr>
              <a:t>Wavelet Choice</a:t>
            </a:r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</a:rPr>
              <a:t>: The '</a:t>
            </a:r>
            <a:r>
              <a:rPr lang="en-US" altLang="zh-CN" dirty="0" err="1">
                <a:latin typeface="Times New Roman Regular" panose="02020603050405020304" charset="0"/>
                <a:cs typeface="Times New Roman Regular" panose="02020603050405020304" charset="0"/>
              </a:rPr>
              <a:t>haar</a:t>
            </a:r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</a:rPr>
              <a:t>' wavelet is a common choice due to its simplicity and effectiveness.</a:t>
            </a:r>
          </a:p>
          <a:p>
            <a:endParaRPr lang="en-US" altLang="zh-CN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b="1" dirty="0">
                <a:latin typeface="Times New Roman Bold" panose="02020603050405020304" charset="0"/>
                <a:cs typeface="Times New Roman Bold" panose="02020603050405020304" charset="0"/>
              </a:rPr>
              <a:t>Decomposition Level</a:t>
            </a:r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</a:rPr>
              <a:t>: 2 levels. The signal is decomposed into two sets of detail coefficients and one set of approximation coefficients. </a:t>
            </a:r>
          </a:p>
        </p:txBody>
      </p:sp>
      <p:pic>
        <p:nvPicPr>
          <p:cNvPr id="9" name="图片 8" descr="截屏2023-12-13 05.49.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790" y="5267325"/>
            <a:ext cx="5616575" cy="583565"/>
          </a:xfrm>
          <a:prstGeom prst="rect">
            <a:avLst/>
          </a:prstGeom>
        </p:spPr>
      </p:pic>
      <p:pic>
        <p:nvPicPr>
          <p:cNvPr id="26" name="图片 25" descr="截屏2023-12-13 05.54.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790" y="1916430"/>
            <a:ext cx="2157730" cy="110299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5625" y="840105"/>
            <a:ext cx="1133221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latin typeface="Times New Roman Regular" panose="02020603050405020304" charset="0"/>
                <a:cs typeface="Times New Roman Regular" panose="02020603050405020304" charset="0"/>
              </a:rPr>
              <a:t>Wavelet Transform (WT) is a method used in signal processing that provides a way to decompose and analyze signals at various scales or resolutions. 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535555" y="1916430"/>
            <a:ext cx="36302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Father Wavelet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: 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Construct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approximation coefficient</a:t>
            </a:r>
          </a:p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M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other Wavelet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: Construct </a:t>
            </a:r>
          </a:p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detail 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coefficient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0" name="矩形 29"/>
          <p:cNvSpPr/>
          <p:nvPr>
            <p:custDataLst>
              <p:tags r:id="rId4"/>
            </p:custDataLst>
          </p:nvPr>
        </p:nvSpPr>
        <p:spPr>
          <a:xfrm>
            <a:off x="573405" y="1844675"/>
            <a:ext cx="4566920" cy="674370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>
            <p:custDataLst>
              <p:tags r:id="rId5"/>
            </p:custDataLst>
          </p:nvPr>
        </p:nvSpPr>
        <p:spPr>
          <a:xfrm>
            <a:off x="573405" y="2576830"/>
            <a:ext cx="4573270" cy="6826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4631055" y="179578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Low Pass Filter</a:t>
            </a:r>
          </a:p>
        </p:txBody>
      </p:sp>
      <p:sp>
        <p:nvSpPr>
          <p:cNvPr id="35" name="文本框 34"/>
          <p:cNvSpPr txBox="1"/>
          <p:nvPr>
            <p:custDataLst>
              <p:tags r:id="rId6"/>
            </p:custDataLst>
          </p:nvPr>
        </p:nvSpPr>
        <p:spPr>
          <a:xfrm>
            <a:off x="4556125" y="28613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High</a:t>
            </a:r>
            <a:r>
              <a:rPr lang="zh-CN" altLang="en-US">
                <a:solidFill>
                  <a:srgbClr val="FF000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 Pass Filter</a:t>
            </a:r>
          </a:p>
        </p:txBody>
      </p:sp>
      <p:sp>
        <p:nvSpPr>
          <p:cNvPr id="36" name="下箭头 35"/>
          <p:cNvSpPr/>
          <p:nvPr>
            <p:custDataLst>
              <p:tags r:id="rId7"/>
            </p:custDataLst>
          </p:nvPr>
        </p:nvSpPr>
        <p:spPr>
          <a:xfrm>
            <a:off x="573405" y="3267075"/>
            <a:ext cx="448310" cy="63500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>
            <p:custDataLst>
              <p:tags r:id="rId8"/>
            </p:custDataLst>
          </p:nvPr>
        </p:nvSpPr>
        <p:spPr>
          <a:xfrm>
            <a:off x="555625" y="4770120"/>
            <a:ext cx="448310" cy="63500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>
            <p:custDataLst>
              <p:tags r:id="rId9"/>
            </p:custDataLst>
          </p:nvPr>
        </p:nvSpPr>
        <p:spPr>
          <a:xfrm>
            <a:off x="1024890" y="4817745"/>
            <a:ext cx="41452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Reconstruction time series</a:t>
            </a:r>
          </a:p>
        </p:txBody>
      </p:sp>
      <p:sp>
        <p:nvSpPr>
          <p:cNvPr id="41" name="矩形 40"/>
          <p:cNvSpPr/>
          <p:nvPr/>
        </p:nvSpPr>
        <p:spPr>
          <a:xfrm>
            <a:off x="573405" y="3936365"/>
            <a:ext cx="5361305" cy="791210"/>
          </a:xfrm>
          <a:prstGeom prst="rect">
            <a:avLst/>
          </a:prstGeom>
          <a:solidFill>
            <a:srgbClr val="DAE9F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b="1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Thresholding</a:t>
            </a:r>
            <a:r>
              <a:rPr lang="zh-CN" altLang="en-US" b="1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:</a:t>
            </a:r>
            <a:r>
              <a:rPr lang="zh-CN" altLang="en-US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 Threshold</a:t>
            </a:r>
            <a:r>
              <a:rPr lang="en-US" altLang="zh-CN" dirty="0" err="1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ing</a:t>
            </a:r>
            <a:r>
              <a:rPr lang="zh-CN" altLang="en-US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 is applied to the detail coefficient, which suppresses less important</a:t>
            </a:r>
            <a:r>
              <a:rPr lang="en-US" altLang="zh-CN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 signal</a:t>
            </a:r>
            <a:r>
              <a:rPr lang="zh-CN" altLang="en-US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 components</a:t>
            </a:r>
            <a:r>
              <a:rPr lang="en-US" altLang="zh-CN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.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4019F9C-E4A3-64F5-3514-878991743E48}"/>
              </a:ext>
            </a:extLst>
          </p:cNvPr>
          <p:cNvSpPr/>
          <p:nvPr/>
        </p:nvSpPr>
        <p:spPr>
          <a:xfrm>
            <a:off x="2665727" y="6075625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396BB95-A582-C782-4573-D8551A600038}"/>
              </a:ext>
            </a:extLst>
          </p:cNvPr>
          <p:cNvSpPr/>
          <p:nvPr/>
        </p:nvSpPr>
        <p:spPr>
          <a:xfrm>
            <a:off x="218908" y="6075625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794804C8-E321-63E9-9E93-4BFD7C7C69AE}"/>
              </a:ext>
            </a:extLst>
          </p:cNvPr>
          <p:cNvSpPr/>
          <p:nvPr/>
        </p:nvSpPr>
        <p:spPr>
          <a:xfrm>
            <a:off x="5186321" y="6075625"/>
            <a:ext cx="2021507" cy="6831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Deep Learning Model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88736D7F-01A6-A046-8214-7CA70173669F}"/>
              </a:ext>
            </a:extLst>
          </p:cNvPr>
          <p:cNvSpPr/>
          <p:nvPr/>
        </p:nvSpPr>
        <p:spPr>
          <a:xfrm>
            <a:off x="7539719" y="6075622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Performance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54A05C7-1C38-3613-D65A-DDA43F25D89D}"/>
              </a:ext>
            </a:extLst>
          </p:cNvPr>
          <p:cNvSpPr txBox="1"/>
          <p:nvPr/>
        </p:nvSpPr>
        <p:spPr>
          <a:xfrm>
            <a:off x="183955" y="6094042"/>
            <a:ext cx="205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&amp;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3D40F9F-E053-FB46-41BE-B79AFD3BF4B5}"/>
              </a:ext>
            </a:extLst>
          </p:cNvPr>
          <p:cNvSpPr/>
          <p:nvPr/>
        </p:nvSpPr>
        <p:spPr>
          <a:xfrm>
            <a:off x="9951585" y="6075623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 Analysis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DF44CCF-4B72-A4D6-93BC-CD52DDFB878C}"/>
              </a:ext>
            </a:extLst>
          </p:cNvPr>
          <p:cNvSpPr txBox="1"/>
          <p:nvPr/>
        </p:nvSpPr>
        <p:spPr>
          <a:xfrm>
            <a:off x="2630774" y="6094042"/>
            <a:ext cx="213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&amp; Regularized Models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2FA1A560-50C3-921B-0F40-728875CC92C7}"/>
              </a:ext>
            </a:extLst>
          </p:cNvPr>
          <p:cNvSpPr/>
          <p:nvPr/>
        </p:nvSpPr>
        <p:spPr>
          <a:xfrm>
            <a:off x="955950" y="756920"/>
            <a:ext cx="2880000" cy="276225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bg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2871" y="0"/>
            <a:ext cx="85725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>
            <p:custDataLst>
              <p:tags r:id="rId1"/>
            </p:custDataLst>
          </p:nvPr>
        </p:nvSpPr>
        <p:spPr>
          <a:xfrm>
            <a:off x="555903" y="128511"/>
            <a:ext cx="613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 Regular" panose="02020603050405020304" charset="0"/>
                <a:ea typeface="+mn-lt"/>
                <a:cs typeface="Times New Roman Regular" panose="02020603050405020304" charset="0"/>
                <a:sym typeface="+mn-ea"/>
              </a:rPr>
              <a:t>Stacked Autoencoders</a:t>
            </a:r>
            <a:endParaRPr lang="en-US" sz="2800" b="1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16559" y="1040257"/>
            <a:ext cx="4004945" cy="2731135"/>
            <a:chOff x="1003" y="2480"/>
            <a:chExt cx="8132" cy="5268"/>
          </a:xfrm>
        </p:grpSpPr>
        <p:pic>
          <p:nvPicPr>
            <p:cNvPr id="1073741825" name="officeArt object" descr="AE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1003" y="2480"/>
              <a:ext cx="7789" cy="526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2" name="矩形 1"/>
            <p:cNvSpPr/>
            <p:nvPr/>
          </p:nvSpPr>
          <p:spPr>
            <a:xfrm>
              <a:off x="1541" y="2480"/>
              <a:ext cx="7477" cy="3166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>
              <p:custDataLst>
                <p:tags r:id="rId12"/>
              </p:custDataLst>
            </p:nvPr>
          </p:nvSpPr>
          <p:spPr>
            <a:xfrm>
              <a:off x="1659" y="4582"/>
              <a:ext cx="7477" cy="31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4799330" y="765908"/>
            <a:ext cx="6880860" cy="1000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4775835" y="2000348"/>
            <a:ext cx="6929120" cy="246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内容占位符 4"/>
          <p:cNvSpPr txBox="1"/>
          <p:nvPr>
            <p:custDataLst>
              <p:tags r:id="rId4"/>
            </p:custDataLst>
          </p:nvPr>
        </p:nvSpPr>
        <p:spPr>
          <a:xfrm>
            <a:off x="4722494" y="922118"/>
            <a:ext cx="6929121" cy="80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zh-CN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Filter the input data to generate more </a:t>
            </a:r>
            <a:r>
              <a:rPr lang="en-US" altLang="zh-CN" dirty="0">
                <a:solidFill>
                  <a:srgbClr val="FF000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abstract features</a:t>
            </a:r>
            <a:r>
              <a:rPr lang="en-US" altLang="zh-CN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, while reducing the dimension and removing some </a:t>
            </a:r>
            <a:r>
              <a:rPr lang="en-US" altLang="zh-CN" dirty="0">
                <a:solidFill>
                  <a:srgbClr val="FF000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noise</a:t>
            </a:r>
            <a:r>
              <a:rPr lang="en-US" altLang="zh-CN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.</a:t>
            </a:r>
          </a:p>
        </p:txBody>
      </p:sp>
      <p:sp>
        <p:nvSpPr>
          <p:cNvPr id="14" name="内容占位符 4"/>
          <p:cNvSpPr txBox="1"/>
          <p:nvPr>
            <p:custDataLst>
              <p:tags r:id="rId5"/>
            </p:custDataLst>
          </p:nvPr>
        </p:nvSpPr>
        <p:spPr>
          <a:xfrm>
            <a:off x="4687234" y="2103853"/>
            <a:ext cx="7185192" cy="15792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E</a:t>
            </a:r>
            <a:r>
              <a:rPr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ncoded data is restored to the original high-dimensional </a:t>
            </a:r>
            <a:r>
              <a:rPr lang="en-US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form</a:t>
            </a:r>
            <a:r>
              <a:rPr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,</a:t>
            </a:r>
            <a:r>
              <a:rPr lang="en-US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 then </a:t>
            </a:r>
            <a:r>
              <a:rPr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calculate the </a:t>
            </a:r>
            <a:r>
              <a:rPr dirty="0">
                <a:solidFill>
                  <a:srgbClr val="FF000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reconstruction error</a:t>
            </a:r>
            <a:r>
              <a:rPr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 of the model and pursue minimization.</a:t>
            </a: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4793615" y="563343"/>
            <a:ext cx="1903095" cy="32766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mes New Roman Bold" panose="02020603050405020304" charset="0"/>
                <a:cs typeface="Times New Roman Bold" panose="02020603050405020304" charset="0"/>
              </a:rPr>
              <a:t>Encoder</a:t>
            </a: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4792980" y="1864458"/>
            <a:ext cx="2026920" cy="32766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Times New Roman Bold" panose="02020603050405020304" charset="0"/>
                <a:cs typeface="Times New Roman Bold" panose="02020603050405020304" charset="0"/>
              </a:rPr>
              <a:t>Decoder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239943" y="702889"/>
            <a:ext cx="447421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ctr"/>
            <a:r>
              <a:rPr lang="en-US" sz="1600" b="0" dirty="0">
                <a:solidFill>
                  <a:schemeClr val="bg1"/>
                </a:solidFill>
                <a:latin typeface="Times New Roman Regular" panose="02020603050405020304" charset="0"/>
                <a:ea typeface="Arial Unicode MS" panose="020B0604020202020204" charset="-122"/>
                <a:cs typeface="Times New Roman Regular" panose="02020603050405020304" charset="0"/>
              </a:rPr>
              <a:t>Single layer AE</a:t>
            </a:r>
            <a:endParaRPr lang="en-US" altLang="en-US" sz="1600" b="0" dirty="0">
              <a:solidFill>
                <a:schemeClr val="bg1"/>
              </a:solidFill>
              <a:latin typeface="Times New Roman Regular" panose="02020603050405020304" charset="0"/>
              <a:ea typeface="Arial Unicode MS" panose="020B0604020202020204" charset="-122"/>
              <a:cs typeface="Times New Roman Regular" panose="02020603050405020304" charset="0"/>
            </a:endParaRPr>
          </a:p>
        </p:txBody>
      </p:sp>
      <p:pic>
        <p:nvPicPr>
          <p:cNvPr id="8" name="图片 7" descr="截屏2023-12-13 04.06.38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15255" y="3144618"/>
            <a:ext cx="5133975" cy="511175"/>
          </a:xfrm>
          <a:prstGeom prst="rect">
            <a:avLst/>
          </a:prstGeom>
        </p:spPr>
      </p:pic>
      <p:pic>
        <p:nvPicPr>
          <p:cNvPr id="9" name="图片 8" descr="截屏2023-12-13 04.06.47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15255" y="3677383"/>
            <a:ext cx="2254250" cy="76073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7531735" y="3719928"/>
            <a:ext cx="447421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en-US" altLang="en-US" b="0" dirty="0">
                <a:latin typeface="Times New Roman Regular" panose="02020603050405020304" charset="0"/>
                <a:ea typeface="Arial Unicode MS" panose="020B0604020202020204" charset="-122"/>
                <a:cs typeface="Times New Roman Regular" panose="02020603050405020304" charset="0"/>
              </a:rPr>
              <a:t>Decay term</a:t>
            </a:r>
          </a:p>
          <a:p>
            <a:pPr marL="0" indent="0" algn="l"/>
            <a:r>
              <a:rPr lang="en-US" altLang="en-US" b="0" dirty="0">
                <a:latin typeface="Times New Roman Regular" panose="02020603050405020304" charset="0"/>
                <a:ea typeface="Arial Unicode MS" panose="020B0604020202020204" charset="-122"/>
                <a:cs typeface="Times New Roman Regular" panose="02020603050405020304" charset="0"/>
              </a:rPr>
              <a:t>Sparse penalty term</a:t>
            </a:r>
          </a:p>
        </p:txBody>
      </p:sp>
      <p:pic>
        <p:nvPicPr>
          <p:cNvPr id="1073741826" name="officeArt object" descr="SAE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82522" y="3887936"/>
            <a:ext cx="2832735" cy="2109470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7" name="内容占位符 4"/>
          <p:cNvSpPr txBox="1"/>
          <p:nvPr>
            <p:custDataLst>
              <p:tags r:id="rId10"/>
            </p:custDataLst>
          </p:nvPr>
        </p:nvSpPr>
        <p:spPr>
          <a:xfrm>
            <a:off x="4722494" y="4556759"/>
            <a:ext cx="6971992" cy="14414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zh-CN" b="1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Initialization</a:t>
            </a:r>
            <a:r>
              <a:rPr lang="en-US" altLang="zh-CN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: SAE initializes with unsupervised layer-wise training  and fine-tunes the model through labeled supervised training.</a:t>
            </a:r>
          </a:p>
          <a:p>
            <a:pPr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zh-CN" b="1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Setting of hyperparameters:</a:t>
            </a:r>
            <a:r>
              <a:rPr lang="en-US" altLang="zh-CN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 Due to the data volume limitation, we cannot use very deep networks to avoid overfitting. The hidden layers are set to [20, 16, 8].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0C1520E-F267-D160-B10E-CB5C76D7D7C7}"/>
              </a:ext>
            </a:extLst>
          </p:cNvPr>
          <p:cNvSpPr/>
          <p:nvPr/>
        </p:nvSpPr>
        <p:spPr>
          <a:xfrm>
            <a:off x="2665727" y="6075625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3BCCC29-14D0-607F-1E08-38B2705912D7}"/>
              </a:ext>
            </a:extLst>
          </p:cNvPr>
          <p:cNvSpPr/>
          <p:nvPr/>
        </p:nvSpPr>
        <p:spPr>
          <a:xfrm>
            <a:off x="218908" y="6075625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609F9EDB-D6C4-3CA5-8D3D-0DA305DE68FA}"/>
              </a:ext>
            </a:extLst>
          </p:cNvPr>
          <p:cNvSpPr/>
          <p:nvPr/>
        </p:nvSpPr>
        <p:spPr>
          <a:xfrm>
            <a:off x="5186321" y="6075625"/>
            <a:ext cx="2021507" cy="6831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Deep Learning Model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09F18A6-F9A8-2450-52C1-079E408DD0BE}"/>
              </a:ext>
            </a:extLst>
          </p:cNvPr>
          <p:cNvSpPr/>
          <p:nvPr/>
        </p:nvSpPr>
        <p:spPr>
          <a:xfrm>
            <a:off x="7539719" y="6075622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Performance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7195D35-E8E1-F0AE-FD51-9E5001DD7BA6}"/>
              </a:ext>
            </a:extLst>
          </p:cNvPr>
          <p:cNvSpPr txBox="1"/>
          <p:nvPr/>
        </p:nvSpPr>
        <p:spPr>
          <a:xfrm>
            <a:off x="183955" y="6094042"/>
            <a:ext cx="205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&amp;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9AF92225-CBB0-A99F-61BA-0147DB4C5630}"/>
              </a:ext>
            </a:extLst>
          </p:cNvPr>
          <p:cNvSpPr/>
          <p:nvPr/>
        </p:nvSpPr>
        <p:spPr>
          <a:xfrm>
            <a:off x="9951585" y="6075623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 Analysis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AAC73B2-106A-3ECA-A7EE-70C1BBBB1CB9}"/>
              </a:ext>
            </a:extLst>
          </p:cNvPr>
          <p:cNvSpPr txBox="1"/>
          <p:nvPr/>
        </p:nvSpPr>
        <p:spPr>
          <a:xfrm>
            <a:off x="2630774" y="6094042"/>
            <a:ext cx="213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&amp; Regularized Models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2871" y="0"/>
            <a:ext cx="85725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>
            <p:custDataLst>
              <p:tags r:id="rId1"/>
            </p:custDataLst>
          </p:nvPr>
        </p:nvSpPr>
        <p:spPr>
          <a:xfrm>
            <a:off x="555903" y="128511"/>
            <a:ext cx="613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 Regular" panose="02020603050405020304" charset="0"/>
                <a:ea typeface="+mn-lt"/>
                <a:cs typeface="Times New Roman Regular" panose="02020603050405020304" charset="0"/>
                <a:sym typeface="+mn-ea"/>
              </a:rPr>
              <a:t>Long-short Term Memory</a:t>
            </a:r>
            <a:endParaRPr lang="en-US" sz="2800" b="1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31572999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36600" y="1304290"/>
            <a:ext cx="4258945" cy="1971040"/>
          </a:xfrm>
          <a:prstGeom prst="rect">
            <a:avLst/>
          </a:prstGeom>
        </p:spPr>
      </p:pic>
      <p:pic>
        <p:nvPicPr>
          <p:cNvPr id="1152623187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5625" y="3244850"/>
            <a:ext cx="3674110" cy="151828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5275580" y="1304290"/>
            <a:ext cx="6696710" cy="4558030"/>
          </a:xfrm>
          <a:prstGeom prst="rect">
            <a:avLst/>
          </a:prstGeom>
          <a:solidFill>
            <a:srgbClr val="DAE9F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15274B"/>
              </a:solidFill>
            </a:endParaRPr>
          </a:p>
        </p:txBody>
      </p:sp>
      <p:sp>
        <p:nvSpPr>
          <p:cNvPr id="10" name="内容占位符 4"/>
          <p:cNvSpPr txBox="1"/>
          <p:nvPr>
            <p:custDataLst>
              <p:tags r:id="rId5"/>
            </p:custDataLst>
          </p:nvPr>
        </p:nvSpPr>
        <p:spPr>
          <a:xfrm>
            <a:off x="5433695" y="1343025"/>
            <a:ext cx="6071235" cy="35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华文中宋"/>
                <a:cs typeface="Times New Roman" panose="02020603050405020304" pitchFamily="18" charset="0"/>
              </a:rPr>
              <a:t>RNN vs LSTM which one is better? </a:t>
            </a:r>
          </a:p>
        </p:txBody>
      </p:sp>
      <p:sp>
        <p:nvSpPr>
          <p:cNvPr id="14" name="Chevron 3"/>
          <p:cNvSpPr/>
          <p:nvPr>
            <p:custDataLst>
              <p:tags r:id="rId6"/>
            </p:custDataLst>
          </p:nvPr>
        </p:nvSpPr>
        <p:spPr>
          <a:xfrm>
            <a:off x="393065" y="833755"/>
            <a:ext cx="11600180" cy="41783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mes New Roman Bold" panose="02020603050405020304" charset="0"/>
                <a:cs typeface="Times New Roman Bold" panose="02020603050405020304" charset="0"/>
              </a:rPr>
              <a:t>LSTM effectively captures long-term dependencies in time series for trend prediction.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275580" y="1641475"/>
            <a:ext cx="6846570" cy="3823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latin typeface="Times New Roman Regular" panose="02020603050405020304" charset="0"/>
                <a:cs typeface="Times New Roman Regular" panose="02020603050405020304" charset="0"/>
              </a:rPr>
              <a:t>RNN</a:t>
            </a:r>
            <a:r>
              <a:rPr lang="zh-CN" altLang="en-US" dirty="0">
                <a:latin typeface="Times New Roman Regular" panose="02020603050405020304" charset="0"/>
                <a:cs typeface="Times New Roman Regular" panose="02020603050405020304" charset="0"/>
              </a:rPr>
              <a:t>: ha</a:t>
            </a:r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</a:rPr>
              <a:t>s</a:t>
            </a:r>
            <a:r>
              <a:rPr lang="zh-CN" altLang="en-US" dirty="0">
                <a:latin typeface="Times New Roman Regular" panose="02020603050405020304" charset="0"/>
                <a:cs typeface="Times New Roman Regular" panose="02020603050405020304" charset="0"/>
              </a:rPr>
              <a:t> a depth structure i</a:t>
            </a:r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</a:rPr>
              <a:t>n</a:t>
            </a:r>
            <a:r>
              <a:rPr lang="zh-CN" altLang="en-US" dirty="0">
                <a:latin typeface="Times New Roman Regular" panose="02020603050405020304" charset="0"/>
                <a:cs typeface="Times New Roman Regular" panose="02020603050405020304" charset="0"/>
              </a:rPr>
              <a:t> time dimension, but face</a:t>
            </a:r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</a:rPr>
              <a:t>s</a:t>
            </a:r>
            <a:r>
              <a:rPr lang="zh-CN" altLang="en-US" dirty="0">
                <a:latin typeface="Times New Roman Regular" panose="02020603050405020304" charset="0"/>
                <a:cs typeface="Times New Roman Regular" panose="02020603050405020304" charset="0"/>
              </a:rPr>
              <a:t> gradient disappearance and explosion </a:t>
            </a:r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</a:rPr>
              <a:t>problems</a:t>
            </a:r>
            <a:r>
              <a:rPr lang="zh-CN" altLang="en-US" dirty="0">
                <a:latin typeface="Times New Roman Regular" panose="02020603050405020304" charset="0"/>
                <a:cs typeface="Times New Roman Regular" panose="02020603050405020304" charset="0"/>
              </a:rPr>
              <a:t> when </a:t>
            </a:r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</a:rPr>
              <a:t>handling</a:t>
            </a:r>
            <a:r>
              <a:rPr lang="zh-CN" altLang="en-US" dirty="0">
                <a:latin typeface="Times New Roman Regular" panose="02020603050405020304" charset="0"/>
                <a:cs typeface="Times New Roman Regular" panose="02020603050405020304" charset="0"/>
              </a:rPr>
              <a:t> long sequences.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 Regular" panose="02020603050405020304" charset="0"/>
                <a:cs typeface="Times New Roman Regular" panose="02020603050405020304" charset="0"/>
              </a:rPr>
              <a:t>LSTM</a:t>
            </a:r>
            <a:r>
              <a:rPr lang="zh-CN" altLang="en-US" dirty="0">
                <a:latin typeface="Times New Roman Regular" panose="02020603050405020304" charset="0"/>
                <a:cs typeface="Times New Roman Regular" panose="02020603050405020304" charset="0"/>
              </a:rPr>
              <a:t>: can solve the gradient problem of RNN.</a:t>
            </a:r>
            <a:r>
              <a:rPr lang="en-US" altLang="zh-CN" dirty="0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Why?</a:t>
            </a:r>
          </a:p>
          <a:p>
            <a:endParaRPr lang="en-US" altLang="zh-CN" dirty="0">
              <a:solidFill>
                <a:srgbClr val="FF0000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b="1" dirty="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Memory Cell:</a:t>
            </a:r>
          </a:p>
          <a:p>
            <a:r>
              <a:rPr lang="en-US" altLang="zh-CN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Core component in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LSTM,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effectively addresses long-term dependency issues.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Gating Mechanism:</a:t>
            </a:r>
          </a:p>
          <a:p>
            <a:r>
              <a:rPr lang="en-US" altLang="zh-CN" b="1" dirty="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Input Gate</a:t>
            </a:r>
            <a:r>
              <a:rPr lang="en-US" altLang="zh-CN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 controls how much new information can be added to the memory unit.</a:t>
            </a:r>
          </a:p>
          <a:p>
            <a:r>
              <a:rPr lang="en-US" altLang="zh-CN" b="1" dirty="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Forget Gate</a:t>
            </a:r>
            <a:r>
              <a:rPr lang="en-US" altLang="zh-CN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 determines how much of the past information should be forgotten.</a:t>
            </a:r>
          </a:p>
          <a:p>
            <a:r>
              <a:rPr lang="en-US" altLang="zh-CN" b="1" dirty="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Output Gate</a:t>
            </a:r>
            <a:r>
              <a:rPr lang="en-US" altLang="zh-CN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 determines which parts of the memory unit will be output to the next layer of the network.</a:t>
            </a: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10441305" y="2866390"/>
            <a:ext cx="250190" cy="25019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 descr="截屏2023-12-13 05.18.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6085" y="4770755"/>
            <a:ext cx="2252980" cy="1265555"/>
          </a:xfrm>
          <a:prstGeom prst="rect">
            <a:avLst/>
          </a:prstGeom>
        </p:spPr>
      </p:pic>
      <p:sp>
        <p:nvSpPr>
          <p:cNvPr id="9" name="上箭头 8"/>
          <p:cNvSpPr/>
          <p:nvPr/>
        </p:nvSpPr>
        <p:spPr>
          <a:xfrm rot="18780000">
            <a:off x="2434590" y="4815840"/>
            <a:ext cx="467995" cy="74358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02412662-A025-2E31-CA37-098422FCAF86}"/>
              </a:ext>
            </a:extLst>
          </p:cNvPr>
          <p:cNvSpPr/>
          <p:nvPr/>
        </p:nvSpPr>
        <p:spPr>
          <a:xfrm>
            <a:off x="2587510" y="6086197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27A8D1A-B26B-399B-55A8-B2D99DFDF9AC}"/>
              </a:ext>
            </a:extLst>
          </p:cNvPr>
          <p:cNvSpPr/>
          <p:nvPr/>
        </p:nvSpPr>
        <p:spPr>
          <a:xfrm>
            <a:off x="140691" y="6086197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C1CB72AA-4DEA-B426-8688-0E697E3A1709}"/>
              </a:ext>
            </a:extLst>
          </p:cNvPr>
          <p:cNvSpPr/>
          <p:nvPr/>
        </p:nvSpPr>
        <p:spPr>
          <a:xfrm>
            <a:off x="5108104" y="6086197"/>
            <a:ext cx="2021507" cy="6831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Deep Learning Model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196BC8B1-ECCC-43D0-A0AC-3A438FAC10F1}"/>
              </a:ext>
            </a:extLst>
          </p:cNvPr>
          <p:cNvSpPr/>
          <p:nvPr/>
        </p:nvSpPr>
        <p:spPr>
          <a:xfrm>
            <a:off x="7461502" y="6086194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Performance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4">
            <a:extLst>
              <a:ext uri="{FF2B5EF4-FFF2-40B4-BE49-F238E27FC236}">
                <a16:creationId xmlns:a16="http://schemas.microsoft.com/office/drawing/2014/main" id="{F2CD4697-05FD-3CEF-7F4A-D0A5952E17A1}"/>
              </a:ext>
            </a:extLst>
          </p:cNvPr>
          <p:cNvSpPr txBox="1"/>
          <p:nvPr/>
        </p:nvSpPr>
        <p:spPr>
          <a:xfrm>
            <a:off x="105738" y="6104614"/>
            <a:ext cx="205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&amp;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1CD13904-DD0D-6444-751E-D32C666CDCC5}"/>
              </a:ext>
            </a:extLst>
          </p:cNvPr>
          <p:cNvSpPr/>
          <p:nvPr/>
        </p:nvSpPr>
        <p:spPr>
          <a:xfrm>
            <a:off x="9873368" y="6086195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 Analysis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26">
            <a:extLst>
              <a:ext uri="{FF2B5EF4-FFF2-40B4-BE49-F238E27FC236}">
                <a16:creationId xmlns:a16="http://schemas.microsoft.com/office/drawing/2014/main" id="{C77DE39C-BE5F-7DB0-A13C-CB0798DEDBCC}"/>
              </a:ext>
            </a:extLst>
          </p:cNvPr>
          <p:cNvSpPr txBox="1"/>
          <p:nvPr/>
        </p:nvSpPr>
        <p:spPr>
          <a:xfrm>
            <a:off x="2552557" y="6104614"/>
            <a:ext cx="213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&amp; Regularized Models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61937" y="0"/>
            <a:ext cx="85725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20370" y="144840"/>
            <a:ext cx="613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 Performance</a:t>
            </a:r>
          </a:p>
        </p:txBody>
      </p:sp>
      <p:sp>
        <p:nvSpPr>
          <p:cNvPr id="4" name="Chevron 3"/>
          <p:cNvSpPr/>
          <p:nvPr>
            <p:custDataLst>
              <p:tags r:id="rId1"/>
            </p:custDataLst>
          </p:nvPr>
        </p:nvSpPr>
        <p:spPr>
          <a:xfrm>
            <a:off x="261620" y="828040"/>
            <a:ext cx="5560695" cy="43751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Performance Measurements Metrics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20370" y="1452245"/>
            <a:ext cx="5401945" cy="4290060"/>
            <a:chOff x="662" y="2182"/>
            <a:chExt cx="8507" cy="6756"/>
          </a:xfrm>
        </p:grpSpPr>
        <p:sp>
          <p:nvSpPr>
            <p:cNvPr id="13" name="矩形 12"/>
            <p:cNvSpPr/>
            <p:nvPr>
              <p:custDataLst>
                <p:tags r:id="rId5"/>
              </p:custDataLst>
            </p:nvPr>
          </p:nvSpPr>
          <p:spPr>
            <a:xfrm>
              <a:off x="662" y="2182"/>
              <a:ext cx="8507" cy="6756"/>
            </a:xfrm>
            <a:prstGeom prst="rect">
              <a:avLst/>
            </a:prstGeom>
            <a:solidFill>
              <a:schemeClr val="bg1">
                <a:lumMod val="8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 the actual value</a:t>
              </a:r>
            </a:p>
            <a:p>
              <a:pPr algn="ctr"/>
              <a:r>
                <a:rPr kumimoji="1"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i</a:t>
              </a:r>
              <a:r>
                <a:rPr kumimoji="1"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 the predicted value</a:t>
              </a:r>
            </a:p>
            <a:p>
              <a:pPr algn="ctr"/>
              <a:r>
                <a:rPr kumimoji="1"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kumimoji="1"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 represents the prediction period</a:t>
              </a:r>
            </a:p>
          </p:txBody>
        </p:sp>
        <p:graphicFrame>
          <p:nvGraphicFramePr>
            <p:cNvPr id="2" name="对象 -2147482624"/>
            <p:cNvGraphicFramePr>
              <a:graphicFrameLocks noChangeAspect="1"/>
            </p:cNvGraphicFramePr>
            <p:nvPr>
              <p:custDataLst>
                <p:tags r:id="rId6"/>
              </p:custDataLst>
            </p:nvPr>
          </p:nvGraphicFramePr>
          <p:xfrm>
            <a:off x="3083" y="2573"/>
            <a:ext cx="3414" cy="1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1" imgW="1841500" imgH="762000" progId="Equation.KSEE3">
                    <p:embed/>
                  </p:oleObj>
                </mc:Choice>
                <mc:Fallback>
                  <p:oleObj r:id="rId11" imgW="1841500" imgH="762000" progId="Equation.KSEE3">
                    <p:embed/>
                    <p:pic>
                      <p:nvPicPr>
                        <p:cNvPr id="2" name="对象 -214748262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083" y="2573"/>
                          <a:ext cx="3414" cy="141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对象 -2147482623"/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2919" y="4141"/>
            <a:ext cx="3992" cy="14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3" imgW="2082800" imgH="774065" progId="Equation.KSEE3">
                    <p:embed/>
                  </p:oleObj>
                </mc:Choice>
                <mc:Fallback>
                  <p:oleObj r:id="rId13" imgW="2082800" imgH="774065" progId="Equation.KSEE3">
                    <p:embed/>
                    <p:pic>
                      <p:nvPicPr>
                        <p:cNvPr id="3" name="对象 -2147482623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919" y="4141"/>
                          <a:ext cx="3992" cy="148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-2147482622"/>
            <p:cNvGraphicFramePr>
              <a:graphicFrameLocks noChangeAspect="1"/>
            </p:cNvGraphicFramePr>
            <p:nvPr>
              <p:custDataLst>
                <p:tags r:id="rId8"/>
              </p:custDataLst>
            </p:nvPr>
          </p:nvGraphicFramePr>
          <p:xfrm>
            <a:off x="2352" y="5795"/>
            <a:ext cx="4876" cy="16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5" imgW="2743200" imgH="901700" progId="Equation.KSEE3">
                    <p:embed/>
                  </p:oleObj>
                </mc:Choice>
                <mc:Fallback>
                  <p:oleObj r:id="rId15" imgW="2743200" imgH="901700" progId="Equation.KSEE3">
                    <p:embed/>
                    <p:pic>
                      <p:nvPicPr>
                        <p:cNvPr id="6" name="对象 -2147482622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352" y="5795"/>
                          <a:ext cx="4876" cy="160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3234" y="7563"/>
            <a:ext cx="320" cy="4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7" imgW="203200" imgH="292100" progId="Equation.KSEE3">
                    <p:embed/>
                  </p:oleObj>
                </mc:Choice>
                <mc:Fallback>
                  <p:oleObj r:id="rId17" imgW="203200" imgH="292100" progId="Equation.KSEE3">
                    <p:embed/>
                    <p:pic>
                      <p:nvPicPr>
                        <p:cNvPr id="8" name="对象 7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234" y="7563"/>
                          <a:ext cx="320" cy="46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3244" y="7963"/>
            <a:ext cx="340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9" imgW="215900" imgH="330200" progId="Equation.KSEE3">
                    <p:embed/>
                  </p:oleObj>
                </mc:Choice>
                <mc:Fallback>
                  <p:oleObj r:id="rId19" imgW="215900" imgH="330200" progId="Equation.KSEE3">
                    <p:embed/>
                    <p:pic>
                      <p:nvPicPr>
                        <p:cNvPr id="10" name="对象 9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3244" y="7963"/>
                          <a:ext cx="340" cy="5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6294755" y="1452245"/>
            <a:ext cx="5202555" cy="4300220"/>
          </a:xfrm>
          <a:prstGeom prst="rect">
            <a:avLst/>
          </a:prstGeom>
          <a:solidFill>
            <a:schemeClr val="bg1">
              <a:lumMod val="8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 fontAlgn="auto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MASE is calculated by MAE(Mean Absolute Error) divides MAD(Mean Absolute Difference) to scale the forecast error relative to the average absolute difference between consecutive observations.</a:t>
            </a:r>
          </a:p>
          <a:p>
            <a:pPr marL="285750" indent="-285750" algn="l" fontAlgn="auto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is a measure of the linear correlation between two variables.</a:t>
            </a:r>
          </a:p>
          <a:p>
            <a:pPr marL="285750" indent="-285750" algn="l" fontAlgn="auto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Theil-U squares the deviations to give more weight to large errors and to exaggerate errors.</a:t>
            </a:r>
          </a:p>
        </p:txBody>
      </p:sp>
      <p:sp>
        <p:nvSpPr>
          <p:cNvPr id="14" name="Chevron 3"/>
          <p:cNvSpPr/>
          <p:nvPr>
            <p:custDataLst>
              <p:tags r:id="rId3"/>
            </p:custDataLst>
          </p:nvPr>
        </p:nvSpPr>
        <p:spPr>
          <a:xfrm>
            <a:off x="6194840" y="848010"/>
            <a:ext cx="5401691" cy="417963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 of the Selected Metrics</a:t>
            </a:r>
          </a:p>
        </p:txBody>
      </p:sp>
      <p:sp>
        <p:nvSpPr>
          <p:cNvPr id="16" name="燕尾形 10"/>
          <p:cNvSpPr/>
          <p:nvPr>
            <p:custDataLst>
              <p:tags r:id="rId4"/>
            </p:custDataLst>
          </p:nvPr>
        </p:nvSpPr>
        <p:spPr>
          <a:xfrm>
            <a:off x="5921640" y="3187113"/>
            <a:ext cx="292839" cy="216289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8CBA667-16DB-BFBA-6DF2-5DC016E418A8}"/>
              </a:ext>
            </a:extLst>
          </p:cNvPr>
          <p:cNvSpPr/>
          <p:nvPr/>
        </p:nvSpPr>
        <p:spPr>
          <a:xfrm>
            <a:off x="2587510" y="6086197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EEE6C14-94EA-C497-642A-58D177F86702}"/>
              </a:ext>
            </a:extLst>
          </p:cNvPr>
          <p:cNvSpPr/>
          <p:nvPr/>
        </p:nvSpPr>
        <p:spPr>
          <a:xfrm>
            <a:off x="140691" y="6086197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9BF79DC-8A44-2867-FDC1-840D5F8F76F1}"/>
              </a:ext>
            </a:extLst>
          </p:cNvPr>
          <p:cNvSpPr/>
          <p:nvPr/>
        </p:nvSpPr>
        <p:spPr>
          <a:xfrm>
            <a:off x="5108104" y="6086197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Deep Learning Model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A89A69A-5701-7D38-9ABF-7723ACE96B8A}"/>
              </a:ext>
            </a:extLst>
          </p:cNvPr>
          <p:cNvSpPr/>
          <p:nvPr/>
        </p:nvSpPr>
        <p:spPr>
          <a:xfrm>
            <a:off x="7461502" y="6086194"/>
            <a:ext cx="2021507" cy="6831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Performance</a:t>
            </a:r>
          </a:p>
        </p:txBody>
      </p:sp>
      <p:sp>
        <p:nvSpPr>
          <p:cNvPr id="17" name="文本框 24">
            <a:extLst>
              <a:ext uri="{FF2B5EF4-FFF2-40B4-BE49-F238E27FC236}">
                <a16:creationId xmlns:a16="http://schemas.microsoft.com/office/drawing/2014/main" id="{0C3BA005-7627-A8B6-AA82-88B3D04397DB}"/>
              </a:ext>
            </a:extLst>
          </p:cNvPr>
          <p:cNvSpPr txBox="1"/>
          <p:nvPr/>
        </p:nvSpPr>
        <p:spPr>
          <a:xfrm>
            <a:off x="105738" y="6104614"/>
            <a:ext cx="205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&amp;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43ADCCD-DC4D-DD6F-4708-29AB5E5E263A}"/>
              </a:ext>
            </a:extLst>
          </p:cNvPr>
          <p:cNvSpPr/>
          <p:nvPr/>
        </p:nvSpPr>
        <p:spPr>
          <a:xfrm>
            <a:off x="9873368" y="6086195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 Analysis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26">
            <a:extLst>
              <a:ext uri="{FF2B5EF4-FFF2-40B4-BE49-F238E27FC236}">
                <a16:creationId xmlns:a16="http://schemas.microsoft.com/office/drawing/2014/main" id="{606FD452-65E8-4908-67CD-170DFF931459}"/>
              </a:ext>
            </a:extLst>
          </p:cNvPr>
          <p:cNvSpPr txBox="1"/>
          <p:nvPr/>
        </p:nvSpPr>
        <p:spPr>
          <a:xfrm>
            <a:off x="2552557" y="6104614"/>
            <a:ext cx="213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&amp; Regularized Models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61937" y="0"/>
            <a:ext cx="85725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55903" y="178676"/>
            <a:ext cx="613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 Performance</a:t>
            </a:r>
          </a:p>
        </p:txBody>
      </p:sp>
      <p:sp>
        <p:nvSpPr>
          <p:cNvPr id="4" name="Chevron 3"/>
          <p:cNvSpPr/>
          <p:nvPr>
            <p:custDataLst>
              <p:tags r:id="rId1"/>
            </p:custDataLst>
          </p:nvPr>
        </p:nvSpPr>
        <p:spPr>
          <a:xfrm>
            <a:off x="252095" y="862330"/>
            <a:ext cx="5560695" cy="43751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 Results Showing</a:t>
            </a:r>
          </a:p>
        </p:txBody>
      </p:sp>
      <p:graphicFrame>
        <p:nvGraphicFramePr>
          <p:cNvPr id="15" name="表格 14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1449267"/>
              </p:ext>
            </p:extLst>
          </p:nvPr>
        </p:nvGraphicFramePr>
        <p:xfrm>
          <a:off x="189865" y="1380490"/>
          <a:ext cx="11182985" cy="4457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66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charset="-122"/>
                        </a:rPr>
                        <a:t>Stock ID</a:t>
                      </a:r>
                      <a:endParaRPr lang="en-US" altLang="en-US" sz="1400" b="1" dirty="0">
                        <a:solidFill>
                          <a:schemeClr val="bg1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charset="-122"/>
                        </a:rPr>
                        <a:t>000012</a:t>
                      </a:r>
                      <a:endParaRPr lang="en-US" altLang="en-US" sz="1400" b="1">
                        <a:solidFill>
                          <a:schemeClr val="bg1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charset="-122"/>
                        </a:rPr>
                        <a:t>002250</a:t>
                      </a:r>
                      <a:endParaRPr lang="en-US" altLang="en-US" sz="1400" b="1">
                        <a:solidFill>
                          <a:schemeClr val="bg1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charset="-122"/>
                        </a:rPr>
                        <a:t>002487</a:t>
                      </a:r>
                      <a:endParaRPr lang="en-US" altLang="en-US" sz="1400" b="1">
                        <a:solidFill>
                          <a:schemeClr val="bg1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charset="-122"/>
                        </a:rPr>
                        <a:t>002518</a:t>
                      </a:r>
                      <a:endParaRPr lang="en-US" altLang="en-US" sz="1400" b="1">
                        <a:solidFill>
                          <a:schemeClr val="bg1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charset="-122"/>
                        </a:rPr>
                        <a:t>300395</a:t>
                      </a:r>
                      <a:endParaRPr lang="en-US" altLang="en-US" sz="1400" b="1">
                        <a:solidFill>
                          <a:schemeClr val="bg1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charset="-122"/>
                        </a:rPr>
                        <a:t>600435</a:t>
                      </a:r>
                      <a:endParaRPr lang="en-US" altLang="en-US" sz="1400" b="1">
                        <a:solidFill>
                          <a:schemeClr val="bg1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charset="-122"/>
                        </a:rPr>
                        <a:t>600839</a:t>
                      </a:r>
                      <a:endParaRPr lang="en-US" altLang="en-US" sz="1400" b="1">
                        <a:solidFill>
                          <a:schemeClr val="bg1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charset="-122"/>
                        </a:rPr>
                        <a:t>603026</a:t>
                      </a:r>
                      <a:endParaRPr lang="en-US" altLang="en-US" sz="1400" b="1">
                        <a:solidFill>
                          <a:schemeClr val="bg1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charset="-122"/>
                        </a:rPr>
                        <a:t>603355</a:t>
                      </a:r>
                      <a:endParaRPr lang="en-US" altLang="en-US" sz="1400" b="1">
                        <a:solidFill>
                          <a:schemeClr val="bg1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latin typeface="Times New Roman" panose="02020603050405020304" charset="-122"/>
                        </a:rPr>
                        <a:t>603688</a:t>
                      </a:r>
                      <a:endParaRPr lang="en-US" altLang="en-US" sz="1400" b="1">
                        <a:solidFill>
                          <a:schemeClr val="bg1"/>
                        </a:solidFill>
                        <a:latin typeface="Times New Roman" panose="02020603050405020304" charset="-122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 gridSpan="11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</a:rPr>
                        <a:t>Panel A.MASE</a:t>
                      </a:r>
                      <a:endParaRPr lang="en-US" altLang="en-US" sz="14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</a:t>
                      </a:r>
                      <a:endParaRPr lang="en-US" altLang="en-US" sz="12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6.285478647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5.612529512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6.285103923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15.25193198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14.38745866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3.933125979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6.826116251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10.80368289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11.44119166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21.61381062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8.451251842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4.359207954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8.432936054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13.3523356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12.43632257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7.2517769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6.092826395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13.25305307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3.706676595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15.54865908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WSAE-LSTM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1.684395822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1.805343986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3.004938376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2.362637151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3.690210357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1.475738393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1.205477796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1.571444428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4.202634735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1.94305437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 gridSpan="11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Panel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B.Pearson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Correlation</a:t>
                      </a:r>
                      <a:endParaRPr lang="en-US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</a:t>
                      </a:r>
                      <a:endParaRPr lang="en-US" altLang="en-US" sz="12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0.641223935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0.732723454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0.873270865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0.746405964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0.729339274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0.669000829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0.523361822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0.442546008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0.707933404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0.856454508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0.915016437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0.925223163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0.927728666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0.859981482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0.312097239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0.910399899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0.891052455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0.634266368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0.975277725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0.510761327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WSAE-LSTM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0.914126702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0.984246965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0.942155065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0.983503707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0.912916344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0.972789495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0.941794524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0.956100205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0.969184919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0.9806499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 gridSpan="11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Panel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C.Theil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-U</a:t>
                      </a:r>
                      <a:endParaRPr lang="en-US" altLang="en-US" sz="1400" b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0.580981652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0.514401435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0.620414836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0.853751853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0.818403496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0.430288592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0.530270101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0.744053056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0.749043255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0.889876271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Ridge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0.554270299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0.26458038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0.40180002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0.694650477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0.672353351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0.521016352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0.517712846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0.729675142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0.136046921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0.581446604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WSAE-LSTM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0.118633286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0.117590036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0.222238639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0.075616049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0.145326307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0.126634872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0.096851905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0.073650545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0.170889032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0.050801452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9" name="下箭头 18"/>
          <p:cNvSpPr/>
          <p:nvPr/>
        </p:nvSpPr>
        <p:spPr>
          <a:xfrm>
            <a:off x="11590655" y="2131695"/>
            <a:ext cx="300355" cy="82359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11590655" y="4893945"/>
            <a:ext cx="300355" cy="82359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下箭头 22"/>
          <p:cNvSpPr/>
          <p:nvPr/>
        </p:nvSpPr>
        <p:spPr>
          <a:xfrm rot="10800000">
            <a:off x="11590655" y="3512820"/>
            <a:ext cx="300355" cy="82359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332036C-8E32-1CD5-7EF9-D99230A5B2A3}"/>
              </a:ext>
            </a:extLst>
          </p:cNvPr>
          <p:cNvSpPr/>
          <p:nvPr/>
        </p:nvSpPr>
        <p:spPr>
          <a:xfrm>
            <a:off x="2587510" y="6086197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3472849-30B2-6DBF-D819-785806FB5078}"/>
              </a:ext>
            </a:extLst>
          </p:cNvPr>
          <p:cNvSpPr/>
          <p:nvPr/>
        </p:nvSpPr>
        <p:spPr>
          <a:xfrm>
            <a:off x="140691" y="6086197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941B800-A688-901E-0115-2D9DF2F79696}"/>
              </a:ext>
            </a:extLst>
          </p:cNvPr>
          <p:cNvSpPr/>
          <p:nvPr/>
        </p:nvSpPr>
        <p:spPr>
          <a:xfrm>
            <a:off x="5108104" y="6086197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Deep Learning Model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83D36CA-9686-9590-7256-93727F09FC99}"/>
              </a:ext>
            </a:extLst>
          </p:cNvPr>
          <p:cNvSpPr/>
          <p:nvPr/>
        </p:nvSpPr>
        <p:spPr>
          <a:xfrm>
            <a:off x="7461502" y="6086194"/>
            <a:ext cx="2021507" cy="6831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Performance</a:t>
            </a:r>
          </a:p>
        </p:txBody>
      </p:sp>
      <p:sp>
        <p:nvSpPr>
          <p:cNvPr id="9" name="文本框 24">
            <a:extLst>
              <a:ext uri="{FF2B5EF4-FFF2-40B4-BE49-F238E27FC236}">
                <a16:creationId xmlns:a16="http://schemas.microsoft.com/office/drawing/2014/main" id="{46CD0E17-5C05-652B-F3E7-A082EE4A4ABF}"/>
              </a:ext>
            </a:extLst>
          </p:cNvPr>
          <p:cNvSpPr txBox="1"/>
          <p:nvPr/>
        </p:nvSpPr>
        <p:spPr>
          <a:xfrm>
            <a:off x="105738" y="6104614"/>
            <a:ext cx="205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&amp;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41F6B17-C0F4-9F72-AA72-12DAD690CE18}"/>
              </a:ext>
            </a:extLst>
          </p:cNvPr>
          <p:cNvSpPr/>
          <p:nvPr/>
        </p:nvSpPr>
        <p:spPr>
          <a:xfrm>
            <a:off x="9873368" y="6086195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 Analysis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26">
            <a:extLst>
              <a:ext uri="{FF2B5EF4-FFF2-40B4-BE49-F238E27FC236}">
                <a16:creationId xmlns:a16="http://schemas.microsoft.com/office/drawing/2014/main" id="{FDF6444B-324F-27EF-F14F-21013879FAD3}"/>
              </a:ext>
            </a:extLst>
          </p:cNvPr>
          <p:cNvSpPr txBox="1"/>
          <p:nvPr/>
        </p:nvSpPr>
        <p:spPr>
          <a:xfrm>
            <a:off x="2552557" y="6104614"/>
            <a:ext cx="213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&amp; Regularized Models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61937" y="0"/>
            <a:ext cx="85725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55903" y="178676"/>
            <a:ext cx="613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 Performance</a:t>
            </a:r>
          </a:p>
        </p:txBody>
      </p:sp>
      <p:sp>
        <p:nvSpPr>
          <p:cNvPr id="4" name="Chevron 3"/>
          <p:cNvSpPr/>
          <p:nvPr>
            <p:custDataLst>
              <p:tags r:id="rId1"/>
            </p:custDataLst>
          </p:nvPr>
        </p:nvSpPr>
        <p:spPr>
          <a:xfrm>
            <a:off x="261620" y="843280"/>
            <a:ext cx="5125085" cy="43751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Data and Actual Data</a:t>
            </a:r>
          </a:p>
        </p:txBody>
      </p:sp>
      <p:pic>
        <p:nvPicPr>
          <p:cNvPr id="10" name="图片 9" descr="resul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65" y="1483995"/>
            <a:ext cx="4486275" cy="4383405"/>
          </a:xfrm>
          <a:prstGeom prst="rect">
            <a:avLst/>
          </a:prstGeom>
        </p:spPr>
      </p:pic>
      <p:pic>
        <p:nvPicPr>
          <p:cNvPr id="2" name="图片 1" descr="result"/>
          <p:cNvPicPr>
            <a:picLocks noChangeAspect="1"/>
          </p:cNvPicPr>
          <p:nvPr/>
        </p:nvPicPr>
        <p:blipFill>
          <a:blip r:embed="rId6"/>
          <a:srcRect l="50203" t="20196" r="-630" b="60148"/>
          <a:stretch>
            <a:fillRect/>
          </a:stretch>
        </p:blipFill>
        <p:spPr>
          <a:xfrm>
            <a:off x="5678805" y="208915"/>
            <a:ext cx="6003290" cy="2847340"/>
          </a:xfrm>
          <a:prstGeom prst="rect">
            <a:avLst/>
          </a:prstGeom>
        </p:spPr>
      </p:pic>
      <p:pic>
        <p:nvPicPr>
          <p:cNvPr id="3" name="图片 2" descr="result"/>
          <p:cNvPicPr>
            <a:picLocks noChangeAspect="1"/>
          </p:cNvPicPr>
          <p:nvPr/>
        </p:nvPicPr>
        <p:blipFill>
          <a:blip r:embed="rId6"/>
          <a:srcRect l="50202" t="79798"/>
          <a:stretch>
            <a:fillRect/>
          </a:stretch>
        </p:blipFill>
        <p:spPr>
          <a:xfrm>
            <a:off x="5657215" y="3229610"/>
            <a:ext cx="5958000" cy="2783125"/>
          </a:xfrm>
          <a:prstGeom prst="rect">
            <a:avLst/>
          </a:prstGeom>
        </p:spPr>
      </p:pic>
      <p:sp>
        <p:nvSpPr>
          <p:cNvPr id="19" name="下箭头 18"/>
          <p:cNvSpPr/>
          <p:nvPr>
            <p:custDataLst>
              <p:tags r:id="rId2"/>
            </p:custDataLst>
          </p:nvPr>
        </p:nvSpPr>
        <p:spPr>
          <a:xfrm rot="14760000">
            <a:off x="5328920" y="2206625"/>
            <a:ext cx="243840" cy="82359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下箭头 4"/>
          <p:cNvSpPr/>
          <p:nvPr>
            <p:custDataLst>
              <p:tags r:id="rId3"/>
            </p:custDataLst>
          </p:nvPr>
        </p:nvSpPr>
        <p:spPr>
          <a:xfrm rot="14760000">
            <a:off x="5365750" y="4810125"/>
            <a:ext cx="243840" cy="82359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DCB10DD-7B41-DCD4-7ABE-F2FD74659717}"/>
              </a:ext>
            </a:extLst>
          </p:cNvPr>
          <p:cNvSpPr/>
          <p:nvPr/>
        </p:nvSpPr>
        <p:spPr>
          <a:xfrm>
            <a:off x="2587510" y="6086197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C3581BF-8593-7F7D-C5ED-FDB43C675F33}"/>
              </a:ext>
            </a:extLst>
          </p:cNvPr>
          <p:cNvSpPr/>
          <p:nvPr/>
        </p:nvSpPr>
        <p:spPr>
          <a:xfrm>
            <a:off x="140691" y="6086197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B4B0ACB-30EE-3AF8-E77E-63738BEEF40F}"/>
              </a:ext>
            </a:extLst>
          </p:cNvPr>
          <p:cNvSpPr/>
          <p:nvPr/>
        </p:nvSpPr>
        <p:spPr>
          <a:xfrm>
            <a:off x="5108104" y="6086197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Deep Learning Model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9A9F0C0-24CA-EA18-065D-9F8064B377C9}"/>
              </a:ext>
            </a:extLst>
          </p:cNvPr>
          <p:cNvSpPr/>
          <p:nvPr/>
        </p:nvSpPr>
        <p:spPr>
          <a:xfrm>
            <a:off x="7461502" y="6086194"/>
            <a:ext cx="2021507" cy="6831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Performance</a:t>
            </a:r>
          </a:p>
        </p:txBody>
      </p:sp>
      <p:sp>
        <p:nvSpPr>
          <p:cNvPr id="11" name="文本框 24">
            <a:extLst>
              <a:ext uri="{FF2B5EF4-FFF2-40B4-BE49-F238E27FC236}">
                <a16:creationId xmlns:a16="http://schemas.microsoft.com/office/drawing/2014/main" id="{F30E39A9-EF2D-7152-D3D2-6241AD06EC9D}"/>
              </a:ext>
            </a:extLst>
          </p:cNvPr>
          <p:cNvSpPr txBox="1"/>
          <p:nvPr/>
        </p:nvSpPr>
        <p:spPr>
          <a:xfrm>
            <a:off x="105738" y="6104614"/>
            <a:ext cx="205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&amp;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CED7A0B-BA03-9887-8379-B678FB8790E2}"/>
              </a:ext>
            </a:extLst>
          </p:cNvPr>
          <p:cNvSpPr/>
          <p:nvPr/>
        </p:nvSpPr>
        <p:spPr>
          <a:xfrm>
            <a:off x="9873368" y="6086195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 Analysis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26">
            <a:extLst>
              <a:ext uri="{FF2B5EF4-FFF2-40B4-BE49-F238E27FC236}">
                <a16:creationId xmlns:a16="http://schemas.microsoft.com/office/drawing/2014/main" id="{B1FED0FF-5DB5-34A7-2BAD-1586EAD71E9A}"/>
              </a:ext>
            </a:extLst>
          </p:cNvPr>
          <p:cNvSpPr txBox="1"/>
          <p:nvPr/>
        </p:nvSpPr>
        <p:spPr>
          <a:xfrm>
            <a:off x="2552557" y="6104614"/>
            <a:ext cx="213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&amp; Regularized Models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61937" y="0"/>
            <a:ext cx="85725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55903" y="81002"/>
            <a:ext cx="613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 Analysis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5390" y="577215"/>
            <a:ext cx="4397375" cy="549846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722110" y="1220470"/>
            <a:ext cx="4686300" cy="4425315"/>
            <a:chOff x="10327" y="1853"/>
            <a:chExt cx="7380" cy="6969"/>
          </a:xfrm>
        </p:grpSpPr>
        <p:grpSp>
          <p:nvGrpSpPr>
            <p:cNvPr id="3" name="组合 2"/>
            <p:cNvGrpSpPr/>
            <p:nvPr/>
          </p:nvGrpSpPr>
          <p:grpSpPr>
            <a:xfrm>
              <a:off x="10327" y="1853"/>
              <a:ext cx="7380" cy="6969"/>
              <a:chOff x="9842" y="1870"/>
              <a:chExt cx="7380" cy="6969"/>
            </a:xfrm>
          </p:grpSpPr>
          <p:sp>
            <p:nvSpPr>
              <p:cNvPr id="2404" name="Oval 27"/>
              <p:cNvSpPr/>
              <p:nvPr>
                <p:custDataLst>
                  <p:tags r:id="rId5"/>
                </p:custDataLst>
              </p:nvPr>
            </p:nvSpPr>
            <p:spPr>
              <a:xfrm>
                <a:off x="10657" y="2896"/>
                <a:ext cx="5859" cy="5859"/>
              </a:xfrm>
              <a:prstGeom prst="ellipse">
                <a:avLst/>
              </a:prstGeom>
              <a:solidFill>
                <a:schemeClr val="accent1"/>
              </a:solidFill>
              <a:ln w="50800">
                <a:solidFill>
                  <a:schemeClr val="bg1"/>
                </a:solidFill>
                <a:miter lim="400000"/>
              </a:ln>
            </p:spPr>
            <p:txBody>
              <a:bodyPr lIns="0" tIns="0" rIns="0" bIns="0" anchor="b"/>
              <a:lstStyle/>
              <a:p>
                <a:pPr defTabSz="914400">
                  <a:lnSpc>
                    <a:spcPct val="130000"/>
                  </a:lnSpc>
                  <a:spcBef>
                    <a:spcPts val="1000"/>
                  </a:spcBef>
                  <a:defRPr sz="3600" b="0">
                    <a:solidFill>
                      <a:srgbClr val="F0F0F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b="0" dirty="0">
                  <a:latin typeface="Times New Roman" panose="02020603050405020304" pitchFamily="18" charset="0"/>
                  <a:ea typeface="FZLanTingHei-R-GBK" panose="02000000000000000000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6" name="圆形"/>
              <p:cNvSpPr/>
              <p:nvPr>
                <p:custDataLst>
                  <p:tags r:id="rId6"/>
                </p:custDataLst>
              </p:nvPr>
            </p:nvSpPr>
            <p:spPr>
              <a:xfrm>
                <a:off x="9842" y="5387"/>
                <a:ext cx="3453" cy="3453"/>
              </a:xfrm>
              <a:prstGeom prst="ellipse">
                <a:avLst/>
              </a:prstGeom>
              <a:solidFill>
                <a:schemeClr val="accent3"/>
              </a:solidFill>
              <a:ln w="25400">
                <a:solidFill>
                  <a:schemeClr val="bg1">
                    <a:lumMod val="95000"/>
                  </a:schemeClr>
                </a:solidFill>
                <a:miter lim="400000"/>
              </a:ln>
            </p:spPr>
            <p:txBody>
              <a:bodyPr lIns="0" tIns="0" rIns="0" bIns="0"/>
              <a:lstStyle/>
              <a:p>
                <a:pPr defTabSz="914400">
                  <a:spcBef>
                    <a:spcPts val="1000"/>
                  </a:spcBef>
                  <a:defRPr sz="1800" b="0">
                    <a:solidFill>
                      <a:srgbClr val="FEFDFF"/>
                    </a:solidFill>
                    <a:latin typeface="PingFang SC Regular"/>
                    <a:ea typeface="PingFang SC Regular"/>
                    <a:cs typeface="PingFang SC Regular"/>
                    <a:sym typeface="PingFang SC Regular"/>
                  </a:defRPr>
                </a:pPr>
                <a:endParaRPr b="0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8" name="圆形"/>
              <p:cNvSpPr/>
              <p:nvPr>
                <p:custDataLst>
                  <p:tags r:id="rId7"/>
                </p:custDataLst>
              </p:nvPr>
            </p:nvSpPr>
            <p:spPr>
              <a:xfrm>
                <a:off x="13772" y="5387"/>
                <a:ext cx="3450" cy="3450"/>
              </a:xfrm>
              <a:prstGeom prst="ellipse">
                <a:avLst/>
              </a:prstGeom>
              <a:solidFill>
                <a:schemeClr val="accent4"/>
              </a:solidFill>
              <a:ln w="25400">
                <a:solidFill>
                  <a:schemeClr val="bg1">
                    <a:lumMod val="95000"/>
                  </a:schemeClr>
                </a:solidFill>
                <a:miter lim="400000"/>
              </a:ln>
            </p:spPr>
            <p:txBody>
              <a:bodyPr lIns="0" tIns="0" rIns="0" bIns="0"/>
              <a:lstStyle/>
              <a:p>
                <a:pPr defTabSz="914400">
                  <a:spcBef>
                    <a:spcPts val="1000"/>
                  </a:spcBef>
                  <a:defRPr sz="3600" b="0">
                    <a:solidFill>
                      <a:srgbClr val="F0F0F0"/>
                    </a:solidFill>
                    <a:latin typeface="PingFang SC Regular"/>
                    <a:ea typeface="PingFang SC Regular"/>
                    <a:cs typeface="PingFang SC Regular"/>
                    <a:sym typeface="PingFang SC Regular"/>
                  </a:defRPr>
                </a:pPr>
                <a:endParaRPr b="0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0" name="圆形"/>
              <p:cNvSpPr/>
              <p:nvPr>
                <p:custDataLst>
                  <p:tags r:id="rId8"/>
                </p:custDataLst>
              </p:nvPr>
            </p:nvSpPr>
            <p:spPr>
              <a:xfrm>
                <a:off x="11860" y="1870"/>
                <a:ext cx="3453" cy="3453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bg1">
                    <a:lumMod val="95000"/>
                  </a:schemeClr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defTabSz="914400">
                  <a:spcBef>
                    <a:spcPts val="1000"/>
                  </a:spcBef>
                  <a:defRPr sz="2000" b="0">
                    <a:solidFill>
                      <a:srgbClr val="FFFFFF"/>
                    </a:solidFill>
                    <a:latin typeface="PingFang SC Regular"/>
                    <a:ea typeface="PingFang SC Regular"/>
                    <a:cs typeface="PingFang SC Regular"/>
                    <a:sym typeface="PingFang SC Regular"/>
                  </a:defRPr>
                </a:pPr>
                <a:endParaRPr b="0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" name="阶段一"/>
            <p:cNvSpPr txBox="1"/>
            <p:nvPr>
              <p:custDataLst>
                <p:tags r:id="rId2"/>
              </p:custDataLst>
            </p:nvPr>
          </p:nvSpPr>
          <p:spPr>
            <a:xfrm>
              <a:off x="12345" y="3145"/>
              <a:ext cx="3453" cy="87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>
              <a:lvl1pPr defTabSz="1828800">
                <a:spcBef>
                  <a:spcPts val="2000"/>
                </a:spcBef>
                <a:defRPr b="0">
                  <a:solidFill>
                    <a:srgbClr val="FFFFFF"/>
                  </a:solidFill>
                  <a:latin typeface="PingFang SC Medium"/>
                  <a:ea typeface="PingFang SC Medium"/>
                  <a:cs typeface="PingFang SC Medium"/>
                  <a:sym typeface="PingFang SC Medium"/>
                </a:defRPr>
              </a:lvl1pPr>
            </a:lstStyle>
            <a:p>
              <a:pPr algn="ctr"/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Well managing time series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TencentSans W7" panose="020C04030202040F0204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7" name="阶段一"/>
            <p:cNvSpPr txBox="1"/>
            <p:nvPr>
              <p:custDataLst>
                <p:tags r:id="rId3"/>
              </p:custDataLst>
            </p:nvPr>
          </p:nvSpPr>
          <p:spPr>
            <a:xfrm>
              <a:off x="10735" y="6661"/>
              <a:ext cx="2685" cy="87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>
              <a:lvl1pPr defTabSz="1828800">
                <a:spcBef>
                  <a:spcPts val="2000"/>
                </a:spcBef>
                <a:defRPr b="0">
                  <a:solidFill>
                    <a:srgbClr val="FFFFFF"/>
                  </a:solidFill>
                  <a:latin typeface="PingFang SC Medium"/>
                  <a:ea typeface="PingFang SC Medium"/>
                  <a:cs typeface="PingFang SC Medium"/>
                  <a:sym typeface="PingFang SC Medium"/>
                </a:defRPr>
              </a:lvl1pPr>
            </a:lstStyle>
            <a:p>
              <a:pPr algn="ctr"/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Adopting a non-linear approach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TencentSans W7" panose="020C04030202040F0204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8" name="阶段一"/>
            <p:cNvSpPr txBox="1"/>
            <p:nvPr>
              <p:custDataLst>
                <p:tags r:id="rId4"/>
              </p:custDataLst>
            </p:nvPr>
          </p:nvSpPr>
          <p:spPr>
            <a:xfrm>
              <a:off x="14513" y="6661"/>
              <a:ext cx="2905" cy="87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>
              <a:lvl1pPr defTabSz="1828800">
                <a:spcBef>
                  <a:spcPts val="2000"/>
                </a:spcBef>
                <a:defRPr b="0">
                  <a:solidFill>
                    <a:srgbClr val="FFFFFF"/>
                  </a:solidFill>
                  <a:latin typeface="PingFang SC Medium"/>
                  <a:ea typeface="PingFang SC Medium"/>
                  <a:cs typeface="PingFang SC Medium"/>
                  <a:sym typeface="PingFang SC Medium"/>
                </a:defRPr>
              </a:lvl1pPr>
            </a:lstStyle>
            <a:p>
              <a:pPr algn="ctr"/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Less noise in the input data</a:t>
              </a:r>
              <a:endPara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TencentSans W7" panose="020C04030202040F0204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16" name="燕尾形 10"/>
          <p:cNvSpPr/>
          <p:nvPr>
            <p:custDataLst>
              <p:tags r:id="rId1"/>
            </p:custDataLst>
          </p:nvPr>
        </p:nvSpPr>
        <p:spPr>
          <a:xfrm>
            <a:off x="5921375" y="3187065"/>
            <a:ext cx="559435" cy="52070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D6775DD-C120-FC51-93A1-D0D881B20DFB}"/>
              </a:ext>
            </a:extLst>
          </p:cNvPr>
          <p:cNvSpPr/>
          <p:nvPr/>
        </p:nvSpPr>
        <p:spPr>
          <a:xfrm>
            <a:off x="2587510" y="6086197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002CAE5-B38A-3148-B4D8-640B0ED63E32}"/>
              </a:ext>
            </a:extLst>
          </p:cNvPr>
          <p:cNvSpPr/>
          <p:nvPr/>
        </p:nvSpPr>
        <p:spPr>
          <a:xfrm>
            <a:off x="140691" y="6086197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D9BC670-C281-D4E9-D756-BD7ADFAB3053}"/>
              </a:ext>
            </a:extLst>
          </p:cNvPr>
          <p:cNvSpPr/>
          <p:nvPr/>
        </p:nvSpPr>
        <p:spPr>
          <a:xfrm>
            <a:off x="5108104" y="6086197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Deep Learning Model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CE90F5C-894D-A814-FD6A-41E80476BEF5}"/>
              </a:ext>
            </a:extLst>
          </p:cNvPr>
          <p:cNvSpPr/>
          <p:nvPr/>
        </p:nvSpPr>
        <p:spPr>
          <a:xfrm>
            <a:off x="7461502" y="6086194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Performance</a:t>
            </a:r>
          </a:p>
        </p:txBody>
      </p:sp>
      <p:sp>
        <p:nvSpPr>
          <p:cNvPr id="12" name="文本框 24">
            <a:extLst>
              <a:ext uri="{FF2B5EF4-FFF2-40B4-BE49-F238E27FC236}">
                <a16:creationId xmlns:a16="http://schemas.microsoft.com/office/drawing/2014/main" id="{8EA1A882-94E7-AC83-37CB-5351CDB4F758}"/>
              </a:ext>
            </a:extLst>
          </p:cNvPr>
          <p:cNvSpPr txBox="1"/>
          <p:nvPr/>
        </p:nvSpPr>
        <p:spPr>
          <a:xfrm>
            <a:off x="105738" y="6104614"/>
            <a:ext cx="205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&amp;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3A0632B-9DD0-52FC-B410-9627A0488753}"/>
              </a:ext>
            </a:extLst>
          </p:cNvPr>
          <p:cNvSpPr/>
          <p:nvPr/>
        </p:nvSpPr>
        <p:spPr>
          <a:xfrm>
            <a:off x="9873368" y="6086195"/>
            <a:ext cx="2021507" cy="6831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 Analysis</a:t>
            </a:r>
          </a:p>
        </p:txBody>
      </p:sp>
      <p:sp>
        <p:nvSpPr>
          <p:cNvPr id="14" name="文本框 26">
            <a:extLst>
              <a:ext uri="{FF2B5EF4-FFF2-40B4-BE49-F238E27FC236}">
                <a16:creationId xmlns:a16="http://schemas.microsoft.com/office/drawing/2014/main" id="{B2F3D63E-DD18-8028-46AF-2FC636BBEABF}"/>
              </a:ext>
            </a:extLst>
          </p:cNvPr>
          <p:cNvSpPr txBox="1"/>
          <p:nvPr/>
        </p:nvSpPr>
        <p:spPr>
          <a:xfrm>
            <a:off x="2552557" y="6104614"/>
            <a:ext cx="213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&amp; Regularized Models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EE63DFB-8B1C-18B8-47BB-CBF184EA572D}"/>
              </a:ext>
            </a:extLst>
          </p:cNvPr>
          <p:cNvSpPr/>
          <p:nvPr/>
        </p:nvSpPr>
        <p:spPr>
          <a:xfrm>
            <a:off x="6159735" y="1116091"/>
            <a:ext cx="5337956" cy="4722578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B183F89-D877-0CE5-8206-2AF4D54FB39E}"/>
              </a:ext>
            </a:extLst>
          </p:cNvPr>
          <p:cNvSpPr/>
          <p:nvPr/>
        </p:nvSpPr>
        <p:spPr>
          <a:xfrm>
            <a:off x="444048" y="1149701"/>
            <a:ext cx="5370258" cy="5671599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hevron 3">
            <a:extLst>
              <a:ext uri="{FF2B5EF4-FFF2-40B4-BE49-F238E27FC236}">
                <a16:creationId xmlns:a16="http://schemas.microsoft.com/office/drawing/2014/main" id="{40A510B2-68F1-B544-2576-C22F1163ED55}"/>
              </a:ext>
            </a:extLst>
          </p:cNvPr>
          <p:cNvSpPr/>
          <p:nvPr/>
        </p:nvSpPr>
        <p:spPr>
          <a:xfrm>
            <a:off x="6159734" y="686040"/>
            <a:ext cx="5401691" cy="417963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hevron 3">
            <a:extLst>
              <a:ext uri="{FF2B5EF4-FFF2-40B4-BE49-F238E27FC236}">
                <a16:creationId xmlns:a16="http://schemas.microsoft.com/office/drawing/2014/main" id="{48B2BEB2-D73A-5402-A3E0-2BBE4ABA1372}"/>
              </a:ext>
            </a:extLst>
          </p:cNvPr>
          <p:cNvSpPr/>
          <p:nvPr/>
        </p:nvSpPr>
        <p:spPr>
          <a:xfrm>
            <a:off x="262535" y="686039"/>
            <a:ext cx="5686493" cy="417964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1B11CF6-AF39-AD5A-F9C1-05AF1B87D708}"/>
              </a:ext>
            </a:extLst>
          </p:cNvPr>
          <p:cNvSpPr/>
          <p:nvPr/>
        </p:nvSpPr>
        <p:spPr>
          <a:xfrm>
            <a:off x="420093" y="0"/>
            <a:ext cx="85725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B989D5-CC48-7D6B-F989-943C077156AB}"/>
              </a:ext>
            </a:extLst>
          </p:cNvPr>
          <p:cNvSpPr txBox="1"/>
          <p:nvPr/>
        </p:nvSpPr>
        <p:spPr>
          <a:xfrm>
            <a:off x="555903" y="169898"/>
            <a:ext cx="613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BC3735-D687-BA84-DCDB-A3E638160B38}"/>
              </a:ext>
            </a:extLst>
          </p:cNvPr>
          <p:cNvSpPr txBox="1"/>
          <p:nvPr/>
        </p:nvSpPr>
        <p:spPr>
          <a:xfrm>
            <a:off x="6572971" y="677261"/>
            <a:ext cx="494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Additional Firm Characteristics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5968E8-7F3A-D3A8-FB65-9BF0B974A909}"/>
              </a:ext>
            </a:extLst>
          </p:cNvPr>
          <p:cNvSpPr txBox="1"/>
          <p:nvPr/>
        </p:nvSpPr>
        <p:spPr>
          <a:xfrm>
            <a:off x="6168367" y="1581260"/>
            <a:ext cx="50926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ROE_TTM (Return on Equity, Trailing Twelve Months): Measures a corporation's profitability in relation to equity.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ROA_TTM (Return on Assets, Trailing Twelve Months): Indicates how profitable a company is relative to its total assets.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Current Ratio: A liquidity ratio that measures a company's ability to pay short-term obligations.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LiquidityRatio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CashRatio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Indicators of a firm’s short-term liquidity and ability to use its cash to address immediate needs.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LTDebt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/E (Long-term Debt to Equity): Reflects the company's financial leverage and ability to meet long-term obligations.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A2D2D7-D278-35D7-47D2-EAE8D1B01469}"/>
              </a:ext>
            </a:extLst>
          </p:cNvPr>
          <p:cNvSpPr txBox="1"/>
          <p:nvPr/>
        </p:nvSpPr>
        <p:spPr>
          <a:xfrm>
            <a:off x="630575" y="686040"/>
            <a:ext cx="494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Technical </a:t>
            </a:r>
            <a:r>
              <a:rPr lang="en-US" altLang="zh-CN" sz="2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Indicators (Completed)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728CF8-591B-AE15-E463-D38159EDB2A1}"/>
              </a:ext>
            </a:extLst>
          </p:cNvPr>
          <p:cNvSpPr txBox="1"/>
          <p:nvPr/>
        </p:nvSpPr>
        <p:spPr>
          <a:xfrm>
            <a:off x="555903" y="1326380"/>
            <a:ext cx="523126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RSI (Relative Strength Index): Measures the magnitude of recent price changes to evaluate overbought or oversold conditions.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MACD (Moving Average Convergence Divergence): A trend-following momentum indicator that shows the relationship between two moving averages of a security’s price.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BIAS: A technical analysis indicator that compares the closing price to a moving average to identify trends.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CCI (Commodity Channel Index): An oscillator used to identify cyclical trends in a security.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EMV (Ease of Movement): A volume-based oscillator that is designed to measure the ease of price movement.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MTM6, MTM12 (Momentum): These are momentum indicators that measure the rate of rise or fall in stock prices.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TRIX: Shows the percentage change in a triple exponentially smoothed moving average.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VOSC (Volume Oscillator): Measures volume by comparing a short-period moving average with a longer one.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96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40241" y="2002893"/>
            <a:ext cx="6453963" cy="78949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</a:t>
            </a:r>
          </a:p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1EED3311-B5B8-3668-FE56-7E20FDD4D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386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15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ślíḍé">
            <a:extLst>
              <a:ext uri="{FF2B5EF4-FFF2-40B4-BE49-F238E27FC236}">
                <a16:creationId xmlns:a16="http://schemas.microsoft.com/office/drawing/2014/main" id="{B761FB1A-277A-E949-66AA-52B940B068BE}"/>
              </a:ext>
            </a:extLst>
          </p:cNvPr>
          <p:cNvSpPr/>
          <p:nvPr/>
        </p:nvSpPr>
        <p:spPr>
          <a:xfrm flipH="1">
            <a:off x="4316215" y="3206085"/>
            <a:ext cx="7020227" cy="576482"/>
          </a:xfrm>
          <a:prstGeom prst="roundRect">
            <a:avLst>
              <a:gd name="adj" fmla="val 5000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Shape"/>
          <p:cNvSpPr/>
          <p:nvPr/>
        </p:nvSpPr>
        <p:spPr>
          <a:xfrm>
            <a:off x="-6856062" y="-3432488"/>
            <a:ext cx="13732682" cy="13723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2578"/>
                </a:moveTo>
                <a:cubicBezTo>
                  <a:pt x="11727" y="2578"/>
                  <a:pt x="13614" y="3332"/>
                  <a:pt x="15054" y="4839"/>
                </a:cubicBezTo>
                <a:cubicBezTo>
                  <a:pt x="17935" y="7854"/>
                  <a:pt x="17935" y="12741"/>
                  <a:pt x="15054" y="15755"/>
                </a:cubicBezTo>
                <a:cubicBezTo>
                  <a:pt x="12174" y="18770"/>
                  <a:pt x="7504" y="18770"/>
                  <a:pt x="4624" y="15755"/>
                </a:cubicBezTo>
                <a:cubicBezTo>
                  <a:pt x="1743" y="12741"/>
                  <a:pt x="1743" y="7854"/>
                  <a:pt x="4624" y="4839"/>
                </a:cubicBezTo>
                <a:cubicBezTo>
                  <a:pt x="6064" y="3332"/>
                  <a:pt x="7951" y="2578"/>
                  <a:pt x="9839" y="25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1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479FF8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479FF8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3" name="Circle"/>
          <p:cNvSpPr/>
          <p:nvPr/>
        </p:nvSpPr>
        <p:spPr>
          <a:xfrm>
            <a:off x="-1999287" y="1431110"/>
            <a:ext cx="3998574" cy="3995779"/>
          </a:xfrm>
          <a:prstGeom prst="ellipse">
            <a:avLst/>
          </a:prstGeom>
          <a:solidFill>
            <a:schemeClr val="accent1">
              <a:lumMod val="75000"/>
              <a:alpha val="8440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479FF8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479FF8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4" name="Circle"/>
          <p:cNvSpPr/>
          <p:nvPr/>
        </p:nvSpPr>
        <p:spPr>
          <a:xfrm>
            <a:off x="-2538740" y="892034"/>
            <a:ext cx="5077480" cy="5073931"/>
          </a:xfrm>
          <a:prstGeom prst="ellipse">
            <a:avLst/>
          </a:prstGeom>
          <a:ln w="25400">
            <a:solidFill>
              <a:schemeClr val="accent1">
                <a:lumMod val="50000"/>
                <a:alpha val="48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479FF8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479FF8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5" name="Circle"/>
          <p:cNvSpPr/>
          <p:nvPr/>
        </p:nvSpPr>
        <p:spPr>
          <a:xfrm>
            <a:off x="-4605179" y="-1172960"/>
            <a:ext cx="9210358" cy="9203920"/>
          </a:xfrm>
          <a:prstGeom prst="ellipse">
            <a:avLst/>
          </a:prstGeom>
          <a:ln w="25400">
            <a:solidFill>
              <a:schemeClr val="accent1">
                <a:lumMod val="50000"/>
                <a:alpha val="3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479FF8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479FF8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6" name="Circle"/>
          <p:cNvSpPr/>
          <p:nvPr/>
        </p:nvSpPr>
        <p:spPr>
          <a:xfrm>
            <a:off x="-7242479" y="-3830599"/>
            <a:ext cx="14529354" cy="14519197"/>
          </a:xfrm>
          <a:prstGeom prst="ellipse">
            <a:avLst/>
          </a:prstGeom>
          <a:noFill/>
          <a:ln w="25400">
            <a:solidFill>
              <a:srgbClr val="E67A5E">
                <a:alpha val="8159"/>
              </a:srgbClr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479FF8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479FF8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7" name="Circle"/>
          <p:cNvSpPr/>
          <p:nvPr/>
        </p:nvSpPr>
        <p:spPr>
          <a:xfrm>
            <a:off x="4380985" y="2486806"/>
            <a:ext cx="282039" cy="281842"/>
          </a:xfrm>
          <a:prstGeom prst="ellipse">
            <a:avLst/>
          </a:prstGeom>
          <a:solidFill>
            <a:schemeClr val="accent1">
              <a:lumMod val="60000"/>
              <a:lumOff val="40000"/>
              <a:alpha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479FF8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479FF8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8" name="Circle"/>
          <p:cNvSpPr/>
          <p:nvPr/>
        </p:nvSpPr>
        <p:spPr>
          <a:xfrm>
            <a:off x="6617227" y="759503"/>
            <a:ext cx="282039" cy="281842"/>
          </a:xfrm>
          <a:prstGeom prst="ellipse">
            <a:avLst/>
          </a:prstGeom>
          <a:solidFill>
            <a:schemeClr val="accent1">
              <a:lumMod val="60000"/>
              <a:lumOff val="40000"/>
              <a:alpha val="49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479FF8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479FF8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316214" y="1027630"/>
            <a:ext cx="7020228" cy="4693396"/>
            <a:chOff x="5486399" y="1356269"/>
            <a:chExt cx="6032501" cy="4050917"/>
          </a:xfrm>
        </p:grpSpPr>
        <p:sp>
          <p:nvSpPr>
            <p:cNvPr id="10" name="ïsļiďé"/>
            <p:cNvSpPr/>
            <p:nvPr/>
          </p:nvSpPr>
          <p:spPr>
            <a:xfrm flipH="1">
              <a:off x="5486400" y="1545938"/>
              <a:ext cx="6032500" cy="49756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1" name="îSļidè"/>
            <p:cNvSpPr txBox="1"/>
            <p:nvPr/>
          </p:nvSpPr>
          <p:spPr>
            <a:xfrm>
              <a:off x="6911238" y="1543361"/>
              <a:ext cx="4060851" cy="401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150000"/>
                </a:lnSpc>
                <a:buSzPct val="100000"/>
                <a:defRPr/>
              </a:pP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iṡḻíḓe"/>
            <p:cNvSpPr/>
            <p:nvPr/>
          </p:nvSpPr>
          <p:spPr>
            <a:xfrm flipH="1">
              <a:off x="5486399" y="2366506"/>
              <a:ext cx="6032500" cy="69458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isliḋê"/>
            <p:cNvSpPr txBox="1"/>
            <p:nvPr/>
          </p:nvSpPr>
          <p:spPr>
            <a:xfrm>
              <a:off x="6915688" y="2366681"/>
              <a:ext cx="4060851" cy="401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150000"/>
                </a:lnSpc>
                <a:buSzPct val="100000"/>
                <a:defRPr/>
              </a:pP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ïṥļiḑé"/>
            <p:cNvSpPr txBox="1"/>
            <p:nvPr/>
          </p:nvSpPr>
          <p:spPr>
            <a:xfrm>
              <a:off x="6911237" y="3176360"/>
              <a:ext cx="4060851" cy="500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150000"/>
                </a:lnSpc>
                <a:buSzPct val="100000"/>
                <a:defRPr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Deep Learning Model</a:t>
              </a:r>
            </a:p>
          </p:txBody>
        </p:sp>
        <p:sp>
          <p:nvSpPr>
            <p:cNvPr id="16" name="iślíḍé"/>
            <p:cNvSpPr/>
            <p:nvPr/>
          </p:nvSpPr>
          <p:spPr>
            <a:xfrm flipH="1">
              <a:off x="5486400" y="4059284"/>
              <a:ext cx="6032500" cy="49756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7" name="iSlíďe"/>
            <p:cNvSpPr txBox="1"/>
            <p:nvPr/>
          </p:nvSpPr>
          <p:spPr>
            <a:xfrm>
              <a:off x="6911236" y="4007505"/>
              <a:ext cx="4060851" cy="500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ct val="150000"/>
                </a:lnSpc>
                <a:buSzPct val="100000"/>
                <a:defRPr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 Performance</a:t>
              </a:r>
            </a:p>
          </p:txBody>
        </p:sp>
        <p:sp>
          <p:nvSpPr>
            <p:cNvPr id="18" name="íṥlidê"/>
            <p:cNvSpPr/>
            <p:nvPr/>
          </p:nvSpPr>
          <p:spPr>
            <a:xfrm flipH="1">
              <a:off x="5486400" y="4828214"/>
              <a:ext cx="6032500" cy="49756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9" name="iṧḻîḋé"/>
            <p:cNvSpPr txBox="1"/>
            <p:nvPr/>
          </p:nvSpPr>
          <p:spPr>
            <a:xfrm>
              <a:off x="6911235" y="4825109"/>
              <a:ext cx="4060851" cy="500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defRPr/>
              </a:pPr>
              <a:r>
                <a:rPr lang="en-GB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Reason Analysis</a:t>
              </a:r>
              <a:endParaRPr kumimoji="0" lang="en-GB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" name="îṧľïdé"/>
            <p:cNvGrpSpPr/>
            <p:nvPr/>
          </p:nvGrpSpPr>
          <p:grpSpPr>
            <a:xfrm>
              <a:off x="5965687" y="1356269"/>
              <a:ext cx="736865" cy="736865"/>
              <a:chOff x="775841" y="2923362"/>
              <a:chExt cx="500385" cy="500385"/>
            </a:xfrm>
          </p:grpSpPr>
          <p:sp>
            <p:nvSpPr>
              <p:cNvPr id="33" name="îṩ1îḍè"/>
              <p:cNvSpPr/>
              <p:nvPr/>
            </p:nvSpPr>
            <p:spPr bwMode="auto">
              <a:xfrm>
                <a:off x="775841" y="2923362"/>
                <a:ext cx="500385" cy="500385"/>
              </a:xfrm>
              <a:custGeom>
                <a:avLst/>
                <a:gdLst>
                  <a:gd name="T0" fmla="*/ 283 w 566"/>
                  <a:gd name="T1" fmla="*/ 566 h 566"/>
                  <a:gd name="T2" fmla="*/ 0 w 566"/>
                  <a:gd name="T3" fmla="*/ 383 h 566"/>
                  <a:gd name="T4" fmla="*/ 97 w 566"/>
                  <a:gd name="T5" fmla="*/ 136 h 566"/>
                  <a:gd name="T6" fmla="*/ 283 w 566"/>
                  <a:gd name="T7" fmla="*/ 0 h 566"/>
                  <a:gd name="T8" fmla="*/ 469 w 566"/>
                  <a:gd name="T9" fmla="*/ 136 h 566"/>
                  <a:gd name="T10" fmla="*/ 566 w 566"/>
                  <a:gd name="T11" fmla="*/ 383 h 566"/>
                  <a:gd name="T12" fmla="*/ 283 w 566"/>
                  <a:gd name="T13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6" h="566">
                    <a:moveTo>
                      <a:pt x="283" y="566"/>
                    </a:moveTo>
                    <a:cubicBezTo>
                      <a:pt x="93" y="566"/>
                      <a:pt x="0" y="506"/>
                      <a:pt x="0" y="383"/>
                    </a:cubicBezTo>
                    <a:cubicBezTo>
                      <a:pt x="0" y="314"/>
                      <a:pt x="37" y="219"/>
                      <a:pt x="97" y="136"/>
                    </a:cubicBezTo>
                    <a:cubicBezTo>
                      <a:pt x="158" y="51"/>
                      <a:pt x="228" y="0"/>
                      <a:pt x="283" y="0"/>
                    </a:cubicBezTo>
                    <a:cubicBezTo>
                      <a:pt x="338" y="0"/>
                      <a:pt x="408" y="51"/>
                      <a:pt x="469" y="136"/>
                    </a:cubicBezTo>
                    <a:cubicBezTo>
                      <a:pt x="529" y="219"/>
                      <a:pt x="566" y="314"/>
                      <a:pt x="566" y="383"/>
                    </a:cubicBezTo>
                    <a:cubicBezTo>
                      <a:pt x="566" y="506"/>
                      <a:pt x="473" y="566"/>
                      <a:pt x="283" y="566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/>
              </a:p>
            </p:txBody>
          </p:sp>
          <p:sp>
            <p:nvSpPr>
              <p:cNvPr id="34" name="iṡḷîḑê"/>
              <p:cNvSpPr txBox="1"/>
              <p:nvPr/>
            </p:nvSpPr>
            <p:spPr>
              <a:xfrm>
                <a:off x="828352" y="3020441"/>
                <a:ext cx="395364" cy="3553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>
                    <a:solidFill>
                      <a:schemeClr val="bg1"/>
                    </a:solidFill>
                  </a:rPr>
                  <a:t>01</a:t>
                </a:r>
                <a:endParaRPr lang="zh-CN" altLang="en-US" sz="28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íslïdè"/>
            <p:cNvGrpSpPr/>
            <p:nvPr/>
          </p:nvGrpSpPr>
          <p:grpSpPr>
            <a:xfrm>
              <a:off x="5965687" y="2184782"/>
              <a:ext cx="736865" cy="736865"/>
              <a:chOff x="775841" y="2923362"/>
              <a:chExt cx="500385" cy="500385"/>
            </a:xfrm>
          </p:grpSpPr>
          <p:sp>
            <p:nvSpPr>
              <p:cNvPr id="31" name="iṩḻîďê"/>
              <p:cNvSpPr/>
              <p:nvPr/>
            </p:nvSpPr>
            <p:spPr bwMode="auto">
              <a:xfrm>
                <a:off x="775841" y="2923362"/>
                <a:ext cx="500385" cy="500385"/>
              </a:xfrm>
              <a:custGeom>
                <a:avLst/>
                <a:gdLst>
                  <a:gd name="T0" fmla="*/ 283 w 566"/>
                  <a:gd name="T1" fmla="*/ 566 h 566"/>
                  <a:gd name="T2" fmla="*/ 0 w 566"/>
                  <a:gd name="T3" fmla="*/ 383 h 566"/>
                  <a:gd name="T4" fmla="*/ 97 w 566"/>
                  <a:gd name="T5" fmla="*/ 136 h 566"/>
                  <a:gd name="T6" fmla="*/ 283 w 566"/>
                  <a:gd name="T7" fmla="*/ 0 h 566"/>
                  <a:gd name="T8" fmla="*/ 469 w 566"/>
                  <a:gd name="T9" fmla="*/ 136 h 566"/>
                  <a:gd name="T10" fmla="*/ 566 w 566"/>
                  <a:gd name="T11" fmla="*/ 383 h 566"/>
                  <a:gd name="T12" fmla="*/ 283 w 566"/>
                  <a:gd name="T13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6" h="566">
                    <a:moveTo>
                      <a:pt x="283" y="566"/>
                    </a:moveTo>
                    <a:cubicBezTo>
                      <a:pt x="93" y="566"/>
                      <a:pt x="0" y="506"/>
                      <a:pt x="0" y="383"/>
                    </a:cubicBezTo>
                    <a:cubicBezTo>
                      <a:pt x="0" y="314"/>
                      <a:pt x="37" y="219"/>
                      <a:pt x="97" y="136"/>
                    </a:cubicBezTo>
                    <a:cubicBezTo>
                      <a:pt x="158" y="51"/>
                      <a:pt x="228" y="0"/>
                      <a:pt x="283" y="0"/>
                    </a:cubicBezTo>
                    <a:cubicBezTo>
                      <a:pt x="338" y="0"/>
                      <a:pt x="408" y="51"/>
                      <a:pt x="469" y="136"/>
                    </a:cubicBezTo>
                    <a:cubicBezTo>
                      <a:pt x="529" y="219"/>
                      <a:pt x="566" y="314"/>
                      <a:pt x="566" y="383"/>
                    </a:cubicBezTo>
                    <a:cubicBezTo>
                      <a:pt x="566" y="506"/>
                      <a:pt x="473" y="566"/>
                      <a:pt x="283" y="566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32" name="iśḻíḋè"/>
              <p:cNvSpPr txBox="1"/>
              <p:nvPr/>
            </p:nvSpPr>
            <p:spPr>
              <a:xfrm>
                <a:off x="828352" y="3020441"/>
                <a:ext cx="395364" cy="3553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</a:rPr>
                  <a:t>02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iS1iḓê"/>
            <p:cNvGrpSpPr/>
            <p:nvPr/>
          </p:nvGrpSpPr>
          <p:grpSpPr>
            <a:xfrm>
              <a:off x="5965687" y="3013295"/>
              <a:ext cx="736865" cy="736865"/>
              <a:chOff x="775841" y="2923362"/>
              <a:chExt cx="500385" cy="500385"/>
            </a:xfrm>
          </p:grpSpPr>
          <p:sp>
            <p:nvSpPr>
              <p:cNvPr id="29" name="íślîḑè"/>
              <p:cNvSpPr/>
              <p:nvPr/>
            </p:nvSpPr>
            <p:spPr bwMode="auto">
              <a:xfrm>
                <a:off x="775841" y="2923362"/>
                <a:ext cx="500385" cy="500385"/>
              </a:xfrm>
              <a:custGeom>
                <a:avLst/>
                <a:gdLst>
                  <a:gd name="T0" fmla="*/ 283 w 566"/>
                  <a:gd name="T1" fmla="*/ 566 h 566"/>
                  <a:gd name="T2" fmla="*/ 0 w 566"/>
                  <a:gd name="T3" fmla="*/ 383 h 566"/>
                  <a:gd name="T4" fmla="*/ 97 w 566"/>
                  <a:gd name="T5" fmla="*/ 136 h 566"/>
                  <a:gd name="T6" fmla="*/ 283 w 566"/>
                  <a:gd name="T7" fmla="*/ 0 h 566"/>
                  <a:gd name="T8" fmla="*/ 469 w 566"/>
                  <a:gd name="T9" fmla="*/ 136 h 566"/>
                  <a:gd name="T10" fmla="*/ 566 w 566"/>
                  <a:gd name="T11" fmla="*/ 383 h 566"/>
                  <a:gd name="T12" fmla="*/ 283 w 566"/>
                  <a:gd name="T13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6" h="566">
                    <a:moveTo>
                      <a:pt x="283" y="566"/>
                    </a:moveTo>
                    <a:cubicBezTo>
                      <a:pt x="93" y="566"/>
                      <a:pt x="0" y="506"/>
                      <a:pt x="0" y="383"/>
                    </a:cubicBezTo>
                    <a:cubicBezTo>
                      <a:pt x="0" y="314"/>
                      <a:pt x="37" y="219"/>
                      <a:pt x="97" y="136"/>
                    </a:cubicBezTo>
                    <a:cubicBezTo>
                      <a:pt x="158" y="51"/>
                      <a:pt x="228" y="0"/>
                      <a:pt x="283" y="0"/>
                    </a:cubicBezTo>
                    <a:cubicBezTo>
                      <a:pt x="338" y="0"/>
                      <a:pt x="408" y="51"/>
                      <a:pt x="469" y="136"/>
                    </a:cubicBezTo>
                    <a:cubicBezTo>
                      <a:pt x="529" y="219"/>
                      <a:pt x="566" y="314"/>
                      <a:pt x="566" y="383"/>
                    </a:cubicBezTo>
                    <a:cubicBezTo>
                      <a:pt x="566" y="506"/>
                      <a:pt x="473" y="566"/>
                      <a:pt x="283" y="566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30" name="íSḷîḍe"/>
              <p:cNvSpPr txBox="1"/>
              <p:nvPr/>
            </p:nvSpPr>
            <p:spPr>
              <a:xfrm>
                <a:off x="828352" y="3020441"/>
                <a:ext cx="395364" cy="3553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</a:rPr>
                  <a:t>03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" name="ïŝļiḓé"/>
            <p:cNvGrpSpPr/>
            <p:nvPr/>
          </p:nvGrpSpPr>
          <p:grpSpPr>
            <a:xfrm>
              <a:off x="5965687" y="3841808"/>
              <a:ext cx="736865" cy="736865"/>
              <a:chOff x="775841" y="2923362"/>
              <a:chExt cx="500385" cy="500385"/>
            </a:xfrm>
          </p:grpSpPr>
          <p:sp>
            <p:nvSpPr>
              <p:cNvPr id="27" name="ïşľíḑe"/>
              <p:cNvSpPr/>
              <p:nvPr/>
            </p:nvSpPr>
            <p:spPr bwMode="auto">
              <a:xfrm>
                <a:off x="775841" y="2923362"/>
                <a:ext cx="500385" cy="500385"/>
              </a:xfrm>
              <a:custGeom>
                <a:avLst/>
                <a:gdLst>
                  <a:gd name="T0" fmla="*/ 283 w 566"/>
                  <a:gd name="T1" fmla="*/ 566 h 566"/>
                  <a:gd name="T2" fmla="*/ 0 w 566"/>
                  <a:gd name="T3" fmla="*/ 383 h 566"/>
                  <a:gd name="T4" fmla="*/ 97 w 566"/>
                  <a:gd name="T5" fmla="*/ 136 h 566"/>
                  <a:gd name="T6" fmla="*/ 283 w 566"/>
                  <a:gd name="T7" fmla="*/ 0 h 566"/>
                  <a:gd name="T8" fmla="*/ 469 w 566"/>
                  <a:gd name="T9" fmla="*/ 136 h 566"/>
                  <a:gd name="T10" fmla="*/ 566 w 566"/>
                  <a:gd name="T11" fmla="*/ 383 h 566"/>
                  <a:gd name="T12" fmla="*/ 283 w 566"/>
                  <a:gd name="T13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6" h="566">
                    <a:moveTo>
                      <a:pt x="283" y="566"/>
                    </a:moveTo>
                    <a:cubicBezTo>
                      <a:pt x="93" y="566"/>
                      <a:pt x="0" y="506"/>
                      <a:pt x="0" y="383"/>
                    </a:cubicBezTo>
                    <a:cubicBezTo>
                      <a:pt x="0" y="314"/>
                      <a:pt x="37" y="219"/>
                      <a:pt x="97" y="136"/>
                    </a:cubicBezTo>
                    <a:cubicBezTo>
                      <a:pt x="158" y="51"/>
                      <a:pt x="228" y="0"/>
                      <a:pt x="283" y="0"/>
                    </a:cubicBezTo>
                    <a:cubicBezTo>
                      <a:pt x="338" y="0"/>
                      <a:pt x="408" y="51"/>
                      <a:pt x="469" y="136"/>
                    </a:cubicBezTo>
                    <a:cubicBezTo>
                      <a:pt x="529" y="219"/>
                      <a:pt x="566" y="314"/>
                      <a:pt x="566" y="383"/>
                    </a:cubicBezTo>
                    <a:cubicBezTo>
                      <a:pt x="566" y="506"/>
                      <a:pt x="473" y="566"/>
                      <a:pt x="283" y="566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28" name="íŝ1íḓé"/>
              <p:cNvSpPr txBox="1"/>
              <p:nvPr/>
            </p:nvSpPr>
            <p:spPr>
              <a:xfrm>
                <a:off x="828352" y="3020441"/>
                <a:ext cx="395364" cy="3553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</a:rPr>
                  <a:t>04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îsľíḑê"/>
            <p:cNvGrpSpPr/>
            <p:nvPr/>
          </p:nvGrpSpPr>
          <p:grpSpPr>
            <a:xfrm>
              <a:off x="5965687" y="4670321"/>
              <a:ext cx="736865" cy="736865"/>
              <a:chOff x="775841" y="2923362"/>
              <a:chExt cx="500385" cy="500385"/>
            </a:xfrm>
          </p:grpSpPr>
          <p:sp>
            <p:nvSpPr>
              <p:cNvPr id="25" name="iṥḻíḋê"/>
              <p:cNvSpPr/>
              <p:nvPr/>
            </p:nvSpPr>
            <p:spPr bwMode="auto">
              <a:xfrm>
                <a:off x="775841" y="2923362"/>
                <a:ext cx="500385" cy="500385"/>
              </a:xfrm>
              <a:custGeom>
                <a:avLst/>
                <a:gdLst>
                  <a:gd name="T0" fmla="*/ 283 w 566"/>
                  <a:gd name="T1" fmla="*/ 566 h 566"/>
                  <a:gd name="T2" fmla="*/ 0 w 566"/>
                  <a:gd name="T3" fmla="*/ 383 h 566"/>
                  <a:gd name="T4" fmla="*/ 97 w 566"/>
                  <a:gd name="T5" fmla="*/ 136 h 566"/>
                  <a:gd name="T6" fmla="*/ 283 w 566"/>
                  <a:gd name="T7" fmla="*/ 0 h 566"/>
                  <a:gd name="T8" fmla="*/ 469 w 566"/>
                  <a:gd name="T9" fmla="*/ 136 h 566"/>
                  <a:gd name="T10" fmla="*/ 566 w 566"/>
                  <a:gd name="T11" fmla="*/ 383 h 566"/>
                  <a:gd name="T12" fmla="*/ 283 w 566"/>
                  <a:gd name="T13" fmla="*/ 56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6" h="566">
                    <a:moveTo>
                      <a:pt x="283" y="566"/>
                    </a:moveTo>
                    <a:cubicBezTo>
                      <a:pt x="93" y="566"/>
                      <a:pt x="0" y="506"/>
                      <a:pt x="0" y="383"/>
                    </a:cubicBezTo>
                    <a:cubicBezTo>
                      <a:pt x="0" y="314"/>
                      <a:pt x="37" y="219"/>
                      <a:pt x="97" y="136"/>
                    </a:cubicBezTo>
                    <a:cubicBezTo>
                      <a:pt x="158" y="51"/>
                      <a:pt x="228" y="0"/>
                      <a:pt x="283" y="0"/>
                    </a:cubicBezTo>
                    <a:cubicBezTo>
                      <a:pt x="338" y="0"/>
                      <a:pt x="408" y="51"/>
                      <a:pt x="469" y="136"/>
                    </a:cubicBezTo>
                    <a:cubicBezTo>
                      <a:pt x="529" y="219"/>
                      <a:pt x="566" y="314"/>
                      <a:pt x="566" y="383"/>
                    </a:cubicBezTo>
                    <a:cubicBezTo>
                      <a:pt x="566" y="506"/>
                      <a:pt x="473" y="566"/>
                      <a:pt x="283" y="566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26" name="ïṩḻïḑè"/>
              <p:cNvSpPr txBox="1"/>
              <p:nvPr/>
            </p:nvSpPr>
            <p:spPr>
              <a:xfrm>
                <a:off x="828352" y="3020441"/>
                <a:ext cx="395364" cy="3553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</a:rPr>
                  <a:t>05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ABB0F3B5-2518-645F-F9E9-F617D4559264}"/>
              </a:ext>
            </a:extLst>
          </p:cNvPr>
          <p:cNvSpPr txBox="1"/>
          <p:nvPr/>
        </p:nvSpPr>
        <p:spPr>
          <a:xfrm>
            <a:off x="276803" y="2895953"/>
            <a:ext cx="1695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C094751-0E93-6DB3-7A73-FDCA7C730D02}"/>
              </a:ext>
            </a:extLst>
          </p:cNvPr>
          <p:cNvSpPr txBox="1"/>
          <p:nvPr/>
        </p:nvSpPr>
        <p:spPr>
          <a:xfrm>
            <a:off x="5989035" y="1308637"/>
            <a:ext cx="5437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Selection &amp; Preprocessing Strategy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78C6FFF-22A0-0BBB-B787-F270AB6DA962}"/>
              </a:ext>
            </a:extLst>
          </p:cNvPr>
          <p:cNvSpPr txBox="1"/>
          <p:nvPr/>
        </p:nvSpPr>
        <p:spPr>
          <a:xfrm>
            <a:off x="5981721" y="2154537"/>
            <a:ext cx="4963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Fama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-French Three-Factor model &amp; Ridge Regression Model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EAD2F5F2-E70D-614B-203F-78357F9225F2}"/>
              </a:ext>
            </a:extLst>
          </p:cNvPr>
          <p:cNvSpPr/>
          <p:nvPr/>
        </p:nvSpPr>
        <p:spPr>
          <a:xfrm>
            <a:off x="261937" y="0"/>
            <a:ext cx="85725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3F6E1D6-61F8-86FC-4D4C-7E8A2DC60EF5}"/>
              </a:ext>
            </a:extLst>
          </p:cNvPr>
          <p:cNvSpPr txBox="1"/>
          <p:nvPr/>
        </p:nvSpPr>
        <p:spPr>
          <a:xfrm>
            <a:off x="555903" y="178676"/>
            <a:ext cx="6132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Selection Strategy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C5ED2770-F7F1-9AC4-2843-5A04E9EF395B}"/>
              </a:ext>
            </a:extLst>
          </p:cNvPr>
          <p:cNvSpPr/>
          <p:nvPr/>
        </p:nvSpPr>
        <p:spPr>
          <a:xfrm>
            <a:off x="2665727" y="6075625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DDD9D8E5-537F-6B94-D8F2-77E1C33AD312}"/>
              </a:ext>
            </a:extLst>
          </p:cNvPr>
          <p:cNvSpPr/>
          <p:nvPr/>
        </p:nvSpPr>
        <p:spPr>
          <a:xfrm>
            <a:off x="218908" y="6075625"/>
            <a:ext cx="2021507" cy="6831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3FAA0F16-0AEA-18BD-212B-9562A442150F}"/>
              </a:ext>
            </a:extLst>
          </p:cNvPr>
          <p:cNvSpPr/>
          <p:nvPr/>
        </p:nvSpPr>
        <p:spPr>
          <a:xfrm>
            <a:off x="5186321" y="6075625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Deep Learning Model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E920A9E6-D743-01C4-D4FC-CD49E2CBA572}"/>
              </a:ext>
            </a:extLst>
          </p:cNvPr>
          <p:cNvSpPr/>
          <p:nvPr/>
        </p:nvSpPr>
        <p:spPr>
          <a:xfrm>
            <a:off x="7539719" y="6075622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Performance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oogle Shape;5860;p90">
            <a:extLst>
              <a:ext uri="{FF2B5EF4-FFF2-40B4-BE49-F238E27FC236}">
                <a16:creationId xmlns:a16="http://schemas.microsoft.com/office/drawing/2014/main" id="{047D7DD8-C605-CC86-D523-7D888AF78683}"/>
              </a:ext>
            </a:extLst>
          </p:cNvPr>
          <p:cNvGrpSpPr/>
          <p:nvPr/>
        </p:nvGrpSpPr>
        <p:grpSpPr>
          <a:xfrm>
            <a:off x="864348" y="884459"/>
            <a:ext cx="10117179" cy="4776343"/>
            <a:chOff x="238125" y="1188750"/>
            <a:chExt cx="7140450" cy="3335550"/>
          </a:xfrm>
        </p:grpSpPr>
        <p:sp>
          <p:nvSpPr>
            <p:cNvPr id="3" name="Google Shape;5861;p90">
              <a:extLst>
                <a:ext uri="{FF2B5EF4-FFF2-40B4-BE49-F238E27FC236}">
                  <a16:creationId xmlns:a16="http://schemas.microsoft.com/office/drawing/2014/main" id="{F8C40B24-A736-C78F-0086-2D3D58FE9CF1}"/>
                </a:ext>
              </a:extLst>
            </p:cNvPr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lang="en-GB" altLang="zh-CN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Google Shape;5862;p90">
              <a:extLst>
                <a:ext uri="{FF2B5EF4-FFF2-40B4-BE49-F238E27FC236}">
                  <a16:creationId xmlns:a16="http://schemas.microsoft.com/office/drawing/2014/main" id="{E11E038F-02CA-4A7A-A827-DF5DEA8B626B}"/>
                </a:ext>
              </a:extLst>
            </p:cNvPr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Google Shape;5863;p90">
              <a:extLst>
                <a:ext uri="{FF2B5EF4-FFF2-40B4-BE49-F238E27FC236}">
                  <a16:creationId xmlns:a16="http://schemas.microsoft.com/office/drawing/2014/main" id="{64A235FC-5380-4A92-6786-D657B2B59A3B}"/>
                </a:ext>
              </a:extLst>
            </p:cNvPr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Google Shape;5864;p90">
              <a:extLst>
                <a:ext uri="{FF2B5EF4-FFF2-40B4-BE49-F238E27FC236}">
                  <a16:creationId xmlns:a16="http://schemas.microsoft.com/office/drawing/2014/main" id="{9B40266C-2FF7-5276-5EE7-9F72DB95E0EE}"/>
                </a:ext>
              </a:extLst>
            </p:cNvPr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lang="en-US" sz="2000" b="1" dirty="0">
                <a:solidFill>
                  <a:schemeClr val="bg1"/>
                </a:solidFill>
              </a:endParaRPr>
            </a:p>
            <a:p>
              <a:pPr algn="ctr"/>
              <a:endParaRPr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Google Shape;5865;p90">
              <a:extLst>
                <a:ext uri="{FF2B5EF4-FFF2-40B4-BE49-F238E27FC236}">
                  <a16:creationId xmlns:a16="http://schemas.microsoft.com/office/drawing/2014/main" id="{E2624FAF-E75C-F393-300F-CC334E703F7F}"/>
                </a:ext>
              </a:extLst>
            </p:cNvPr>
            <p:cNvSpPr/>
            <p:nvPr/>
          </p:nvSpPr>
          <p:spPr>
            <a:xfrm>
              <a:off x="2842425" y="1934599"/>
              <a:ext cx="1843849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C423442-533F-5DDF-392B-88430CEF046D}"/>
              </a:ext>
            </a:extLst>
          </p:cNvPr>
          <p:cNvSpPr txBox="1"/>
          <p:nvPr/>
        </p:nvSpPr>
        <p:spPr>
          <a:xfrm>
            <a:off x="5048206" y="2166449"/>
            <a:ext cx="229773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000012       </a:t>
            </a:r>
            <a:r>
              <a:rPr lang="zh-CN" altLang="en-US" sz="1400" dirty="0">
                <a:solidFill>
                  <a:schemeClr val="bg1"/>
                </a:solidFill>
              </a:rPr>
              <a:t>南玻</a:t>
            </a:r>
            <a:r>
              <a:rPr lang="en-US" altLang="zh-CN" sz="1400" dirty="0">
                <a:solidFill>
                  <a:schemeClr val="bg1"/>
                </a:solidFill>
              </a:rPr>
              <a:t>A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002250       </a:t>
            </a:r>
            <a:r>
              <a:rPr lang="zh-CN" altLang="en-US" sz="1400" dirty="0">
                <a:solidFill>
                  <a:schemeClr val="bg1"/>
                </a:solidFill>
              </a:rPr>
              <a:t>联化科技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002487</a:t>
            </a:r>
            <a:r>
              <a:rPr lang="zh-CN" altLang="en-US" sz="1400" dirty="0">
                <a:solidFill>
                  <a:schemeClr val="bg1"/>
                </a:solidFill>
              </a:rPr>
              <a:t>       大金重工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002518       </a:t>
            </a:r>
            <a:r>
              <a:rPr lang="zh-CN" altLang="en-US" sz="1400" dirty="0">
                <a:solidFill>
                  <a:schemeClr val="bg1"/>
                </a:solidFill>
              </a:rPr>
              <a:t>科士达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300395       </a:t>
            </a:r>
            <a:r>
              <a:rPr lang="zh-CN" altLang="en-US" sz="1400" dirty="0">
                <a:solidFill>
                  <a:schemeClr val="bg1"/>
                </a:solidFill>
              </a:rPr>
              <a:t>菲利华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600435       </a:t>
            </a:r>
            <a:r>
              <a:rPr lang="zh-CN" altLang="en-US" sz="1400" dirty="0">
                <a:solidFill>
                  <a:schemeClr val="bg1"/>
                </a:solidFill>
              </a:rPr>
              <a:t>北方导航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600839       </a:t>
            </a:r>
            <a:r>
              <a:rPr lang="zh-CN" altLang="en-US" sz="1400" dirty="0">
                <a:solidFill>
                  <a:schemeClr val="bg1"/>
                </a:solidFill>
              </a:rPr>
              <a:t>四川长虹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603026       </a:t>
            </a:r>
            <a:r>
              <a:rPr lang="zh-CN" altLang="en-US" sz="1400" dirty="0">
                <a:solidFill>
                  <a:schemeClr val="bg1"/>
                </a:solidFill>
              </a:rPr>
              <a:t>胜华新材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603355       </a:t>
            </a:r>
            <a:r>
              <a:rPr lang="zh-CN" altLang="en-US" sz="1400" dirty="0">
                <a:solidFill>
                  <a:schemeClr val="bg1"/>
                </a:solidFill>
              </a:rPr>
              <a:t>莱克电气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603688       </a:t>
            </a:r>
            <a:r>
              <a:rPr lang="zh-CN" altLang="en-US" sz="1400" dirty="0">
                <a:solidFill>
                  <a:schemeClr val="bg1"/>
                </a:solidFill>
              </a:rPr>
              <a:t>石英股份</a:t>
            </a:r>
            <a:endParaRPr lang="en-US" altLang="zh-CN" sz="1400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lain" startAt="2250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lain" startAt="12"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D50B1E-75CB-4B83-49AE-3B08F40F3622}"/>
              </a:ext>
            </a:extLst>
          </p:cNvPr>
          <p:cNvSpPr txBox="1"/>
          <p:nvPr/>
        </p:nvSpPr>
        <p:spPr>
          <a:xfrm>
            <a:off x="201431" y="6109903"/>
            <a:ext cx="205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Selection &amp;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CF1E8E1-F156-3F9B-95A4-1192CEF0E238}"/>
              </a:ext>
            </a:extLst>
          </p:cNvPr>
          <p:cNvSpPr txBox="1"/>
          <p:nvPr/>
        </p:nvSpPr>
        <p:spPr>
          <a:xfrm>
            <a:off x="1142869" y="769826"/>
            <a:ext cx="32942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200000"/>
              </a:lnSpc>
            </a:pPr>
            <a:r>
              <a:rPr lang="en-US" altLang="zh-CN" sz="1800" b="1" kern="100" dirty="0">
                <a:effectLst/>
                <a:latin typeface="Times New Roman Regular" panose="02020603050405020304"/>
                <a:ea typeface="宋体" panose="02010600030101010101" pitchFamily="2" charset="-122"/>
                <a:cs typeface="Times New Roman Regular" panose="02020603050405020304"/>
              </a:rPr>
              <a:t>Step 1</a:t>
            </a:r>
            <a:r>
              <a:rPr lang="zh-CN" altLang="en-US" sz="1800" b="1" kern="100" dirty="0">
                <a:effectLst/>
                <a:latin typeface="Times New Roman Regular" panose="02020603050405020304"/>
                <a:ea typeface="宋体" panose="02010600030101010101" pitchFamily="2" charset="-122"/>
                <a:cs typeface="Times New Roman Regular" panose="02020603050405020304"/>
              </a:rPr>
              <a:t>：</a:t>
            </a:r>
            <a:endParaRPr lang="en-US" altLang="zh-CN" sz="1800" b="1" kern="100" dirty="0">
              <a:effectLst/>
              <a:latin typeface="Times New Roman Regular" panose="02020603050405020304"/>
              <a:ea typeface="宋体" panose="02010600030101010101" pitchFamily="2" charset="-122"/>
              <a:cs typeface="Times New Roman Regular" panose="02020603050405020304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effectLst/>
                <a:latin typeface="Times New Roman Regular" panose="02020603050405020304"/>
                <a:ea typeface="宋体" panose="02010600030101010101" pitchFamily="2" charset="-122"/>
                <a:cs typeface="Times New Roman Regular" panose="02020603050405020304"/>
              </a:rPr>
              <a:t>Start with a dataset of the stocks in </a:t>
            </a:r>
            <a:r>
              <a:rPr lang="en-US" altLang="zh-CN" sz="1800" b="1" kern="100" dirty="0">
                <a:effectLst/>
                <a:latin typeface="Times New Roman Regular" panose="02020603050405020304"/>
                <a:ea typeface="宋体" panose="02010600030101010101" pitchFamily="2" charset="-122"/>
                <a:cs typeface="Times New Roman Regular" panose="02020603050405020304"/>
              </a:rPr>
              <a:t>CSI500</a:t>
            </a:r>
            <a:r>
              <a:rPr lang="en-US" altLang="zh-CN" sz="1800" kern="100" dirty="0">
                <a:effectLst/>
                <a:latin typeface="Times New Roman Regular" panose="02020603050405020304"/>
                <a:ea typeface="宋体" panose="02010600030101010101" pitchFamily="2" charset="-122"/>
                <a:cs typeface="Times New Roman Regular" panose="02020603050405020304"/>
              </a:rPr>
              <a:t>, that includes stock codes, dates, and total market values.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effectLst/>
                <a:latin typeface="Times New Roman Regular" panose="02020603050405020304"/>
                <a:ea typeface="宋体" panose="02010600030101010101" pitchFamily="2" charset="-122"/>
                <a:cs typeface="Times New Roman Regular" panose="02020603050405020304"/>
              </a:rPr>
              <a:t>For each date, rank the stocks by their </a:t>
            </a:r>
            <a:r>
              <a:rPr lang="en-US" altLang="zh-CN" sz="1800" b="1" kern="100" dirty="0">
                <a:effectLst/>
                <a:latin typeface="Times New Roman Regular" panose="02020603050405020304"/>
                <a:ea typeface="宋体" panose="02010600030101010101" pitchFamily="2" charset="-122"/>
                <a:cs typeface="Times New Roman Regular" panose="02020603050405020304"/>
              </a:rPr>
              <a:t>market value.</a:t>
            </a:r>
            <a:endParaRPr lang="zh-CN" altLang="zh-CN" sz="1800" b="1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0AF76C-5F79-2F7C-9899-57570908EFA5}"/>
              </a:ext>
            </a:extLst>
          </p:cNvPr>
          <p:cNvSpPr txBox="1"/>
          <p:nvPr/>
        </p:nvSpPr>
        <p:spPr>
          <a:xfrm>
            <a:off x="7009295" y="827257"/>
            <a:ext cx="37025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200000"/>
              </a:lnSpc>
            </a:pPr>
            <a:r>
              <a:rPr lang="en-US" altLang="zh-CN" sz="1800" b="1" kern="100" dirty="0">
                <a:effectLst/>
                <a:latin typeface="Times New Roman Regular" panose="02020603050405020304"/>
                <a:ea typeface="宋体" panose="02010600030101010101" pitchFamily="2" charset="-122"/>
                <a:cs typeface="Times New Roman Regular" panose="02020603050405020304"/>
              </a:rPr>
              <a:t>Step 2</a:t>
            </a:r>
            <a:r>
              <a:rPr lang="zh-CN" altLang="en-US" sz="1800" b="1" kern="100" dirty="0">
                <a:effectLst/>
                <a:latin typeface="Times New Roman Regular" panose="02020603050405020304"/>
                <a:ea typeface="宋体" panose="02010600030101010101" pitchFamily="2" charset="-122"/>
                <a:cs typeface="Times New Roman Regular" panose="02020603050405020304"/>
              </a:rPr>
              <a:t>：</a:t>
            </a:r>
            <a:endParaRPr lang="en-US" altLang="zh-CN" sz="1800" b="1" kern="100" dirty="0">
              <a:effectLst/>
              <a:latin typeface="Times New Roman Regular" panose="02020603050405020304"/>
              <a:ea typeface="宋体" panose="02010600030101010101" pitchFamily="2" charset="-122"/>
              <a:cs typeface="Times New Roman Regular" panose="02020603050405020304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800" b="1" kern="100" dirty="0">
                <a:effectLst/>
                <a:latin typeface="Times New Roman Regular" panose="02020603050405020304"/>
                <a:ea typeface="宋体" panose="02010600030101010101" pitchFamily="2" charset="-122"/>
                <a:cs typeface="Times New Roman Regular" panose="02020603050405020304"/>
              </a:rPr>
              <a:t>Recency Weightin</a:t>
            </a:r>
            <a:r>
              <a:rPr lang="en-US" altLang="zh-CN" sz="1800" b="1" u="sng" kern="100" dirty="0">
                <a:effectLst/>
                <a:latin typeface="Times New Roman Regular" panose="02020603050405020304"/>
                <a:ea typeface="宋体" panose="02010600030101010101" pitchFamily="2" charset="-122"/>
                <a:cs typeface="Times New Roman Regular" panose="02020603050405020304"/>
              </a:rPr>
              <a:t>g</a:t>
            </a:r>
            <a:r>
              <a:rPr lang="en-US" altLang="zh-CN" sz="1800" kern="100" dirty="0">
                <a:effectLst/>
                <a:latin typeface="Times New Roman Regular" panose="02020603050405020304"/>
                <a:ea typeface="宋体" panose="02010600030101010101" pitchFamily="2" charset="-122"/>
                <a:cs typeface="Times New Roman Regular" panose="02020603050405020304"/>
              </a:rPr>
              <a:t>: assign weights to these rankings based on the recency of the data, with more recent dates getting higher weights.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08D24C-0E00-C837-B80B-C539CC93E468}"/>
              </a:ext>
            </a:extLst>
          </p:cNvPr>
          <p:cNvSpPr txBox="1"/>
          <p:nvPr/>
        </p:nvSpPr>
        <p:spPr>
          <a:xfrm>
            <a:off x="1121717" y="3300118"/>
            <a:ext cx="34581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200000"/>
              </a:lnSpc>
            </a:pPr>
            <a:r>
              <a:rPr lang="en-US" altLang="zh-CN" sz="1800" b="1" kern="100" dirty="0">
                <a:effectLst/>
                <a:latin typeface="Times New Roman Regular" panose="02020603050405020304"/>
                <a:ea typeface="宋体" panose="02010600030101010101" pitchFamily="2" charset="-122"/>
                <a:cs typeface="Times New Roman Regular" panose="02020603050405020304"/>
              </a:rPr>
              <a:t>Step 3</a:t>
            </a:r>
            <a:r>
              <a:rPr lang="zh-CN" altLang="en-US" sz="1800" b="1" kern="100" dirty="0">
                <a:effectLst/>
                <a:latin typeface="Times New Roman Regular" panose="02020603050405020304"/>
                <a:ea typeface="宋体" panose="02010600030101010101" pitchFamily="2" charset="-122"/>
                <a:cs typeface="Times New Roman Regular" panose="02020603050405020304"/>
              </a:rPr>
              <a:t>：</a:t>
            </a:r>
            <a:endParaRPr lang="en-US" altLang="zh-CN" sz="1800" b="1" kern="100" dirty="0">
              <a:effectLst/>
              <a:latin typeface="Times New Roman Regular" panose="02020603050405020304"/>
              <a:ea typeface="宋体" panose="02010600030101010101" pitchFamily="2" charset="-122"/>
              <a:cs typeface="Times New Roman Regular" panose="02020603050405020304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800" b="1" kern="100" dirty="0">
                <a:effectLst/>
                <a:latin typeface="Times New Roman Regular" panose="02020603050405020304"/>
                <a:ea typeface="宋体" panose="02010600030101010101" pitchFamily="2" charset="-122"/>
                <a:cs typeface="Times New Roman Regular" panose="02020603050405020304"/>
              </a:rPr>
              <a:t>Applying the weights to the ranks</a:t>
            </a:r>
            <a:r>
              <a:rPr lang="en-US" altLang="zh-CN" sz="1800" kern="100" dirty="0">
                <a:effectLst/>
                <a:latin typeface="Times New Roman Regular" panose="02020603050405020304"/>
                <a:ea typeface="宋体" panose="02010600030101010101" pitchFamily="2" charset="-122"/>
                <a:cs typeface="Times New Roman Regular" panose="02020603050405020304"/>
              </a:rPr>
              <a:t>, so rankings from more recent dates have a greater impact on the final score. Then I sum these weighted ranks for each stock across all dates.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C334E3A-4D5B-4DEB-4893-972281E347AD}"/>
              </a:ext>
            </a:extLst>
          </p:cNvPr>
          <p:cNvSpPr txBox="1"/>
          <p:nvPr/>
        </p:nvSpPr>
        <p:spPr>
          <a:xfrm>
            <a:off x="7177620" y="3392592"/>
            <a:ext cx="37025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200000"/>
              </a:lnSpc>
            </a:pPr>
            <a:r>
              <a:rPr lang="en-US" altLang="zh-CN" sz="1800" b="1" kern="100" dirty="0">
                <a:effectLst/>
                <a:latin typeface="Times New Roman Regular" panose="02020603050405020304"/>
                <a:ea typeface="宋体" panose="02010600030101010101" pitchFamily="2" charset="-122"/>
                <a:cs typeface="Times New Roman Regular" panose="02020603050405020304"/>
              </a:rPr>
              <a:t>Step 4</a:t>
            </a:r>
            <a:r>
              <a:rPr lang="zh-CN" altLang="en-US" sz="1800" b="1" kern="100" dirty="0">
                <a:effectLst/>
                <a:latin typeface="Times New Roman Regular" panose="02020603050405020304"/>
                <a:ea typeface="宋体" panose="02010600030101010101" pitchFamily="2" charset="-122"/>
                <a:cs typeface="Times New Roman Regular" panose="02020603050405020304"/>
              </a:rPr>
              <a:t>：</a:t>
            </a:r>
            <a:endParaRPr lang="en-US" altLang="zh-CN" sz="1800" b="1" kern="100" dirty="0">
              <a:effectLst/>
              <a:latin typeface="Times New Roman Regular" panose="02020603050405020304"/>
              <a:ea typeface="宋体" panose="02010600030101010101" pitchFamily="2" charset="-122"/>
              <a:cs typeface="Times New Roman Regular" panose="02020603050405020304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800" b="1" kern="100" dirty="0">
                <a:effectLst/>
                <a:latin typeface="Times New Roman Regular" panose="02020603050405020304"/>
                <a:ea typeface="宋体" panose="02010600030101010101" pitchFamily="2" charset="-122"/>
                <a:cs typeface="Times New Roman Regular" panose="02020603050405020304"/>
              </a:rPr>
              <a:t>Select the top 10 stocks </a:t>
            </a:r>
            <a:r>
              <a:rPr lang="en-US" altLang="zh-CN" sz="1800" kern="100" dirty="0">
                <a:effectLst/>
                <a:latin typeface="Times New Roman Regular" panose="02020603050405020304"/>
                <a:ea typeface="宋体" panose="02010600030101010101" pitchFamily="2" charset="-122"/>
                <a:cs typeface="Times New Roman Regular" panose="02020603050405020304"/>
              </a:rPr>
              <a:t>with the </a:t>
            </a:r>
            <a:r>
              <a:rPr lang="en-US" altLang="zh-CN" sz="1800" b="1" kern="100" dirty="0">
                <a:effectLst/>
                <a:latin typeface="Times New Roman Regular" panose="02020603050405020304"/>
                <a:ea typeface="宋体" panose="02010600030101010101" pitchFamily="2" charset="-122"/>
                <a:cs typeface="Times New Roman Regular" panose="02020603050405020304"/>
              </a:rPr>
              <a:t>highest summed weighted ranks</a:t>
            </a:r>
            <a:r>
              <a:rPr lang="en-US" altLang="zh-CN" sz="1800" kern="100" dirty="0">
                <a:effectLst/>
                <a:latin typeface="Times New Roman Regular" panose="02020603050405020304"/>
                <a:ea typeface="宋体" panose="02010600030101010101" pitchFamily="2" charset="-122"/>
                <a:cs typeface="Times New Roman Regular" panose="02020603050405020304"/>
              </a:rPr>
              <a:t>, indicating that they have a high market value and have been more relevant in recent.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060818B-3C25-A672-C6D9-39E2EE3A7F48}"/>
              </a:ext>
            </a:extLst>
          </p:cNvPr>
          <p:cNvSpPr/>
          <p:nvPr/>
        </p:nvSpPr>
        <p:spPr>
          <a:xfrm>
            <a:off x="9951585" y="6075623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 Analysis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77E132-376B-09E1-4E85-2D659AEB656C}"/>
              </a:ext>
            </a:extLst>
          </p:cNvPr>
          <p:cNvSpPr txBox="1"/>
          <p:nvPr/>
        </p:nvSpPr>
        <p:spPr>
          <a:xfrm>
            <a:off x="2586140" y="6094042"/>
            <a:ext cx="213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&amp; Regularized Models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89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EAD2F5F2-E70D-614B-203F-78357F9225F2}"/>
              </a:ext>
            </a:extLst>
          </p:cNvPr>
          <p:cNvSpPr/>
          <p:nvPr/>
        </p:nvSpPr>
        <p:spPr>
          <a:xfrm>
            <a:off x="261937" y="0"/>
            <a:ext cx="85725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3F6E1D6-61F8-86FC-4D4C-7E8A2DC60EF5}"/>
              </a:ext>
            </a:extLst>
          </p:cNvPr>
          <p:cNvSpPr txBox="1"/>
          <p:nvPr/>
        </p:nvSpPr>
        <p:spPr>
          <a:xfrm>
            <a:off x="593934" y="249737"/>
            <a:ext cx="6132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71F9E93-54B1-0B55-72B5-755919A3BDC0}"/>
              </a:ext>
            </a:extLst>
          </p:cNvPr>
          <p:cNvSpPr/>
          <p:nvPr/>
        </p:nvSpPr>
        <p:spPr>
          <a:xfrm>
            <a:off x="637080" y="823363"/>
            <a:ext cx="4661941" cy="7138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DFB135-7F3C-490B-80E6-EFEF4168A6C8}"/>
              </a:ext>
            </a:extLst>
          </p:cNvPr>
          <p:cNvSpPr txBox="1"/>
          <p:nvPr/>
        </p:nvSpPr>
        <p:spPr>
          <a:xfrm>
            <a:off x="709986" y="862688"/>
            <a:ext cx="4661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A/B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SH/SZ,  ChiNext, sci-tech innovation board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970A1A8-EEDD-8C75-09A2-8A2366035C6E}"/>
              </a:ext>
            </a:extLst>
          </p:cNvPr>
          <p:cNvSpPr/>
          <p:nvPr/>
        </p:nvSpPr>
        <p:spPr>
          <a:xfrm>
            <a:off x="637079" y="1788678"/>
            <a:ext cx="4661941" cy="7242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B8C9DFE-EB23-3416-AE41-9B0D6D5DD59A}"/>
              </a:ext>
            </a:extLst>
          </p:cNvPr>
          <p:cNvSpPr/>
          <p:nvPr/>
        </p:nvSpPr>
        <p:spPr>
          <a:xfrm>
            <a:off x="637081" y="2806652"/>
            <a:ext cx="4661941" cy="7138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35E801E-22B9-2799-245E-0B602E5DDE40}"/>
              </a:ext>
            </a:extLst>
          </p:cNvPr>
          <p:cNvSpPr/>
          <p:nvPr/>
        </p:nvSpPr>
        <p:spPr>
          <a:xfrm>
            <a:off x="644574" y="3786414"/>
            <a:ext cx="4661941" cy="12456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B86C8112-6B41-2207-E1A8-A426A9EB87FB}"/>
              </a:ext>
            </a:extLst>
          </p:cNvPr>
          <p:cNvSpPr/>
          <p:nvPr/>
        </p:nvSpPr>
        <p:spPr>
          <a:xfrm>
            <a:off x="2817476" y="1557989"/>
            <a:ext cx="232128" cy="22603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8453D20-DBC4-428F-C038-A81A292B514A}"/>
              </a:ext>
            </a:extLst>
          </p:cNvPr>
          <p:cNvSpPr txBox="1"/>
          <p:nvPr/>
        </p:nvSpPr>
        <p:spPr>
          <a:xfrm>
            <a:off x="715120" y="1845808"/>
            <a:ext cx="4436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backfilled based on the group of stock code and quarter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E84A4B5D-A1AC-8D3B-8C27-278686AD8A17}"/>
              </a:ext>
            </a:extLst>
          </p:cNvPr>
          <p:cNvSpPr/>
          <p:nvPr/>
        </p:nvSpPr>
        <p:spPr>
          <a:xfrm>
            <a:off x="2817475" y="2551608"/>
            <a:ext cx="232128" cy="22603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8A4E011-02E0-7C40-A429-5BD46AC3C440}"/>
              </a:ext>
            </a:extLst>
          </p:cNvPr>
          <p:cNvSpPr txBox="1"/>
          <p:nvPr/>
        </p:nvSpPr>
        <p:spPr>
          <a:xfrm>
            <a:off x="715120" y="2821017"/>
            <a:ext cx="4362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Dummy Variables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‘Industry’ and ‘Year’ dummy variables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6676554-43EB-2846-0733-0C98BD9BA1F6}"/>
              </a:ext>
            </a:extLst>
          </p:cNvPr>
          <p:cNvSpPr txBox="1"/>
          <p:nvPr/>
        </p:nvSpPr>
        <p:spPr>
          <a:xfrm>
            <a:off x="709986" y="3806191"/>
            <a:ext cx="4589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b="1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Normalization: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normalize financial factors and price-related factors based on their percentile rankings, converting them into quantiles of a standard normal distribution.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D31CDB09-A5ED-C288-01DB-4E47750E8482}"/>
              </a:ext>
            </a:extLst>
          </p:cNvPr>
          <p:cNvSpPr/>
          <p:nvPr/>
        </p:nvSpPr>
        <p:spPr>
          <a:xfrm>
            <a:off x="2823815" y="3543180"/>
            <a:ext cx="232128" cy="22603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CBDF8402-958B-CA53-84A6-1CA38F4061CC}"/>
              </a:ext>
            </a:extLst>
          </p:cNvPr>
          <p:cNvSpPr/>
          <p:nvPr/>
        </p:nvSpPr>
        <p:spPr>
          <a:xfrm>
            <a:off x="5497625" y="2019655"/>
            <a:ext cx="519659" cy="26232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C3145F7-1FED-D7AA-73D1-9438BC545D70}"/>
              </a:ext>
            </a:extLst>
          </p:cNvPr>
          <p:cNvSpPr/>
          <p:nvPr/>
        </p:nvSpPr>
        <p:spPr>
          <a:xfrm>
            <a:off x="6174718" y="2769028"/>
            <a:ext cx="5251554" cy="7242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921146-CFBD-12BD-A8BF-2697390D3205}"/>
              </a:ext>
            </a:extLst>
          </p:cNvPr>
          <p:cNvSpPr txBox="1"/>
          <p:nvPr/>
        </p:nvSpPr>
        <p:spPr>
          <a:xfrm>
            <a:off x="6225326" y="2810399"/>
            <a:ext cx="5251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helps to control the impact of industry characteristics and time effects on the model. </a:t>
            </a:r>
          </a:p>
          <a:p>
            <a:pPr algn="just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B9A4E397-E0E8-FC16-CB84-0C0B3A8A9540}"/>
              </a:ext>
            </a:extLst>
          </p:cNvPr>
          <p:cNvSpPr/>
          <p:nvPr/>
        </p:nvSpPr>
        <p:spPr>
          <a:xfrm>
            <a:off x="5491741" y="2994766"/>
            <a:ext cx="519659" cy="26232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77E39CBD-603A-1CAF-D2F9-00B2D3376C4E}"/>
              </a:ext>
            </a:extLst>
          </p:cNvPr>
          <p:cNvSpPr/>
          <p:nvPr/>
        </p:nvSpPr>
        <p:spPr>
          <a:xfrm>
            <a:off x="2819349" y="5049246"/>
            <a:ext cx="232128" cy="22603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2AE9A16-F3AF-D728-7C6B-708F06B21403}"/>
              </a:ext>
            </a:extLst>
          </p:cNvPr>
          <p:cNvSpPr/>
          <p:nvPr/>
        </p:nvSpPr>
        <p:spPr>
          <a:xfrm>
            <a:off x="644574" y="5292480"/>
            <a:ext cx="4661941" cy="7242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E1FC34A-FAE2-C1E0-ABB7-B803F462B83D}"/>
              </a:ext>
            </a:extLst>
          </p:cNvPr>
          <p:cNvSpPr/>
          <p:nvPr/>
        </p:nvSpPr>
        <p:spPr>
          <a:xfrm>
            <a:off x="6174718" y="1788678"/>
            <a:ext cx="5251554" cy="7242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6E698A3-97D1-C3AA-9E2A-FD401FA941A7}"/>
              </a:ext>
            </a:extLst>
          </p:cNvPr>
          <p:cNvSpPr/>
          <p:nvPr/>
        </p:nvSpPr>
        <p:spPr>
          <a:xfrm>
            <a:off x="6174718" y="5275279"/>
            <a:ext cx="5251554" cy="7242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BEBB7F-D54C-9D5E-66A7-D43FB8A70FB6}"/>
              </a:ext>
            </a:extLst>
          </p:cNvPr>
          <p:cNvSpPr txBox="1"/>
          <p:nvPr/>
        </p:nvSpPr>
        <p:spPr>
          <a:xfrm>
            <a:off x="6227792" y="1807472"/>
            <a:ext cx="525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to ensure that all stocks have complete financial data when conducting analysis.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E8A1F90F-1A85-D3AF-49CB-1CB534B5303E}"/>
              </a:ext>
            </a:extLst>
          </p:cNvPr>
          <p:cNvSpPr/>
          <p:nvPr/>
        </p:nvSpPr>
        <p:spPr>
          <a:xfrm>
            <a:off x="5480787" y="5540458"/>
            <a:ext cx="519659" cy="26232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DF9315B1-CFCD-FE4F-F17D-325E240E132C}"/>
              </a:ext>
            </a:extLst>
          </p:cNvPr>
          <p:cNvSpPr/>
          <p:nvPr/>
        </p:nvSpPr>
        <p:spPr>
          <a:xfrm>
            <a:off x="5480786" y="4237460"/>
            <a:ext cx="519659" cy="26232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874A95A-5D24-A58B-C492-8D0850BBA7B0}"/>
              </a:ext>
            </a:extLst>
          </p:cNvPr>
          <p:cNvSpPr/>
          <p:nvPr/>
        </p:nvSpPr>
        <p:spPr>
          <a:xfrm>
            <a:off x="6174718" y="3786414"/>
            <a:ext cx="5251554" cy="12456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254DD74-51E3-D8F4-20C2-2A87EFC0F432}"/>
              </a:ext>
            </a:extLst>
          </p:cNvPr>
          <p:cNvSpPr txBox="1"/>
          <p:nvPr/>
        </p:nvSpPr>
        <p:spPr>
          <a:xfrm>
            <a:off x="6225326" y="3830532"/>
            <a:ext cx="5251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standardization is applied to specific financial factors and price-related factors to ensure comparability among factors of different scales and ranges.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653894E-3766-717A-A24C-B4C77A3B29E3}"/>
              </a:ext>
            </a:extLst>
          </p:cNvPr>
          <p:cNvSpPr txBox="1"/>
          <p:nvPr/>
        </p:nvSpPr>
        <p:spPr>
          <a:xfrm>
            <a:off x="6242509" y="5437094"/>
            <a:ext cx="51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stabilize variance and reduce skewness.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6B28CC2-25C9-52FA-D0BA-911A2E6524F6}"/>
              </a:ext>
            </a:extLst>
          </p:cNvPr>
          <p:cNvSpPr txBox="1"/>
          <p:nvPr/>
        </p:nvSpPr>
        <p:spPr>
          <a:xfrm>
            <a:off x="735471" y="5370432"/>
            <a:ext cx="4247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Transformation: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to the total consumption level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829BC7F-08DA-26BA-309B-3AA51ED0C7C2}"/>
              </a:ext>
            </a:extLst>
          </p:cNvPr>
          <p:cNvSpPr/>
          <p:nvPr/>
        </p:nvSpPr>
        <p:spPr>
          <a:xfrm>
            <a:off x="2665727" y="6075625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0A4F54B-CACC-54E9-A10F-67C939047F67}"/>
              </a:ext>
            </a:extLst>
          </p:cNvPr>
          <p:cNvSpPr/>
          <p:nvPr/>
        </p:nvSpPr>
        <p:spPr>
          <a:xfrm>
            <a:off x="218908" y="6075625"/>
            <a:ext cx="2021507" cy="6831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8605263-0D20-E981-3611-D0A191F80913}"/>
              </a:ext>
            </a:extLst>
          </p:cNvPr>
          <p:cNvSpPr/>
          <p:nvPr/>
        </p:nvSpPr>
        <p:spPr>
          <a:xfrm>
            <a:off x="5186321" y="6075625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A15DFAD0-3D49-DA33-33F3-393E84A34650}"/>
              </a:ext>
            </a:extLst>
          </p:cNvPr>
          <p:cNvSpPr/>
          <p:nvPr/>
        </p:nvSpPr>
        <p:spPr>
          <a:xfrm>
            <a:off x="7539719" y="6075622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Performance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6A9B057-AB1F-604C-40BB-EF3FD1A94791}"/>
              </a:ext>
            </a:extLst>
          </p:cNvPr>
          <p:cNvSpPr txBox="1"/>
          <p:nvPr/>
        </p:nvSpPr>
        <p:spPr>
          <a:xfrm>
            <a:off x="201431" y="6109903"/>
            <a:ext cx="205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Selection &amp;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7BF371BD-AAD0-C1F7-4C58-075777B3AAB2}"/>
              </a:ext>
            </a:extLst>
          </p:cNvPr>
          <p:cNvSpPr/>
          <p:nvPr/>
        </p:nvSpPr>
        <p:spPr>
          <a:xfrm>
            <a:off x="9951585" y="6075623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 Analysis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A31179A-E56A-8E94-FB31-40B8AD9E0DC6}"/>
              </a:ext>
            </a:extLst>
          </p:cNvPr>
          <p:cNvSpPr txBox="1"/>
          <p:nvPr/>
        </p:nvSpPr>
        <p:spPr>
          <a:xfrm>
            <a:off x="2586140" y="6094042"/>
            <a:ext cx="213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&amp; Regularized Models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081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EE63DFB-8B1C-18B8-47BB-CBF184EA572D}"/>
              </a:ext>
            </a:extLst>
          </p:cNvPr>
          <p:cNvSpPr/>
          <p:nvPr/>
        </p:nvSpPr>
        <p:spPr>
          <a:xfrm>
            <a:off x="6159735" y="1116091"/>
            <a:ext cx="5337956" cy="4722578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B183F89-D877-0CE5-8206-2AF4D54FB39E}"/>
              </a:ext>
            </a:extLst>
          </p:cNvPr>
          <p:cNvSpPr/>
          <p:nvPr/>
        </p:nvSpPr>
        <p:spPr>
          <a:xfrm>
            <a:off x="418189" y="1326380"/>
            <a:ext cx="5396117" cy="4509107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hevron 3">
            <a:extLst>
              <a:ext uri="{FF2B5EF4-FFF2-40B4-BE49-F238E27FC236}">
                <a16:creationId xmlns:a16="http://schemas.microsoft.com/office/drawing/2014/main" id="{40A510B2-68F1-B544-2576-C22F1163ED55}"/>
              </a:ext>
            </a:extLst>
          </p:cNvPr>
          <p:cNvSpPr/>
          <p:nvPr/>
        </p:nvSpPr>
        <p:spPr>
          <a:xfrm>
            <a:off x="6159734" y="686040"/>
            <a:ext cx="5401691" cy="417963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hevron 3">
            <a:extLst>
              <a:ext uri="{FF2B5EF4-FFF2-40B4-BE49-F238E27FC236}">
                <a16:creationId xmlns:a16="http://schemas.microsoft.com/office/drawing/2014/main" id="{48B2BEB2-D73A-5402-A3E0-2BBE4ABA1372}"/>
              </a:ext>
            </a:extLst>
          </p:cNvPr>
          <p:cNvSpPr/>
          <p:nvPr/>
        </p:nvSpPr>
        <p:spPr>
          <a:xfrm>
            <a:off x="262535" y="686039"/>
            <a:ext cx="5686493" cy="417964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燕尾形 10">
            <a:extLst>
              <a:ext uri="{FF2B5EF4-FFF2-40B4-BE49-F238E27FC236}">
                <a16:creationId xmlns:a16="http://schemas.microsoft.com/office/drawing/2014/main" id="{095BE1FB-87C4-7054-1C4B-A50BABEAF2CA}"/>
              </a:ext>
            </a:extLst>
          </p:cNvPr>
          <p:cNvSpPr/>
          <p:nvPr/>
        </p:nvSpPr>
        <p:spPr>
          <a:xfrm>
            <a:off x="5844917" y="3320855"/>
            <a:ext cx="292839" cy="216289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1B11CF6-AF39-AD5A-F9C1-05AF1B87D708}"/>
              </a:ext>
            </a:extLst>
          </p:cNvPr>
          <p:cNvSpPr/>
          <p:nvPr/>
        </p:nvSpPr>
        <p:spPr>
          <a:xfrm>
            <a:off x="420093" y="0"/>
            <a:ext cx="85725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B989D5-CC48-7D6B-F989-943C077156AB}"/>
              </a:ext>
            </a:extLst>
          </p:cNvPr>
          <p:cNvSpPr txBox="1"/>
          <p:nvPr/>
        </p:nvSpPr>
        <p:spPr>
          <a:xfrm>
            <a:off x="555903" y="178676"/>
            <a:ext cx="6132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of Indicators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BC3735-D687-BA84-DCDB-A3E638160B38}"/>
              </a:ext>
            </a:extLst>
          </p:cNvPr>
          <p:cNvSpPr txBox="1"/>
          <p:nvPr/>
        </p:nvSpPr>
        <p:spPr>
          <a:xfrm>
            <a:off x="6572971" y="677261"/>
            <a:ext cx="494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Basic Indicators (Trading)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5968E8-7F3A-D3A8-FB65-9BF0B974A909}"/>
              </a:ext>
            </a:extLst>
          </p:cNvPr>
          <p:cNvSpPr txBox="1"/>
          <p:nvPr/>
        </p:nvSpPr>
        <p:spPr>
          <a:xfrm>
            <a:off x="6282368" y="1248555"/>
            <a:ext cx="509268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These factors are typically related to the trading aspects of stocks and are used to understand the trading environment or market sentiment toward a company.</a:t>
            </a:r>
          </a:p>
          <a:p>
            <a:pPr indent="266700" algn="just"/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Turnover: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Reflects the trading volume or liquidity of the stock.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MA10, MA20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(Moving Averages): Used to smooth out price data to identify trends over 10 and 20 days.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VWAP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(Volume Weighted Average Price): Gives an average price a security has traded at throughout the day, based on both volume and price. It is important because it provides traders with insight into both the trend and value of a security.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A2D2D7-D278-35D7-47D2-EAE8D1B01469}"/>
              </a:ext>
            </a:extLst>
          </p:cNvPr>
          <p:cNvSpPr txBox="1"/>
          <p:nvPr/>
        </p:nvSpPr>
        <p:spPr>
          <a:xfrm>
            <a:off x="630575" y="686040"/>
            <a:ext cx="494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Company Operational Indicators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728CF8-591B-AE15-E463-D38159EDB2A1}"/>
              </a:ext>
            </a:extLst>
          </p:cNvPr>
          <p:cNvSpPr txBox="1"/>
          <p:nvPr/>
        </p:nvSpPr>
        <p:spPr>
          <a:xfrm>
            <a:off x="555903" y="1338886"/>
            <a:ext cx="5231265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These factors typically represent the fundamental financial health and performance metrics of a company. </a:t>
            </a:r>
          </a:p>
          <a:p>
            <a:pPr marL="342900" lvl="0" indent="-34290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PB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(Price-to-Book Ratio)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(Price-to-Earnings Ratio): a measure of market expectations and growth prospects.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DivYield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(Dividend Yield): Provides insight into the income generated by an investment in stocks relative to its price.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PS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(Price-to-Sales Ratio): A valuation metric that compares a company’s stock price to its revenues.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PCF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(Price-to-Cash Flow Ratio): Assesses the value of a company’s stock price compared to its operating cash flow.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A532C04-55A9-E675-438E-4A6156329475}"/>
              </a:ext>
            </a:extLst>
          </p:cNvPr>
          <p:cNvSpPr/>
          <p:nvPr/>
        </p:nvSpPr>
        <p:spPr>
          <a:xfrm>
            <a:off x="2665727" y="6075625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338954A-BAD6-4AD1-0192-3263DCE04586}"/>
              </a:ext>
            </a:extLst>
          </p:cNvPr>
          <p:cNvSpPr/>
          <p:nvPr/>
        </p:nvSpPr>
        <p:spPr>
          <a:xfrm>
            <a:off x="218908" y="6075625"/>
            <a:ext cx="2021507" cy="6831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DA8B373-77C3-1BF5-E7FA-82AD47A991B5}"/>
              </a:ext>
            </a:extLst>
          </p:cNvPr>
          <p:cNvSpPr/>
          <p:nvPr/>
        </p:nvSpPr>
        <p:spPr>
          <a:xfrm>
            <a:off x="5186321" y="6075625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F83DD4C-ED18-0097-CF1C-CD746875A20D}"/>
              </a:ext>
            </a:extLst>
          </p:cNvPr>
          <p:cNvSpPr/>
          <p:nvPr/>
        </p:nvSpPr>
        <p:spPr>
          <a:xfrm>
            <a:off x="7539719" y="6075622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Performance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2932392-601C-4655-C699-8A4A37F1E10E}"/>
              </a:ext>
            </a:extLst>
          </p:cNvPr>
          <p:cNvSpPr txBox="1"/>
          <p:nvPr/>
        </p:nvSpPr>
        <p:spPr>
          <a:xfrm>
            <a:off x="201431" y="6109903"/>
            <a:ext cx="205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Selection &amp;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0C3FC4F-FB63-11E0-F8E5-60546375E4C2}"/>
              </a:ext>
            </a:extLst>
          </p:cNvPr>
          <p:cNvSpPr/>
          <p:nvPr/>
        </p:nvSpPr>
        <p:spPr>
          <a:xfrm>
            <a:off x="9951585" y="6075623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 Analysis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D1E4DC1-CBBA-8567-9CCC-9A969BE108EB}"/>
              </a:ext>
            </a:extLst>
          </p:cNvPr>
          <p:cNvSpPr txBox="1"/>
          <p:nvPr/>
        </p:nvSpPr>
        <p:spPr>
          <a:xfrm>
            <a:off x="2586140" y="6094042"/>
            <a:ext cx="213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&amp; Regularized Models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880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EE63DFB-8B1C-18B8-47BB-CBF184EA572D}"/>
              </a:ext>
            </a:extLst>
          </p:cNvPr>
          <p:cNvSpPr/>
          <p:nvPr/>
        </p:nvSpPr>
        <p:spPr>
          <a:xfrm>
            <a:off x="6159735" y="1116091"/>
            <a:ext cx="5270266" cy="4722578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B183F89-D877-0CE5-8206-2AF4D54FB39E}"/>
              </a:ext>
            </a:extLst>
          </p:cNvPr>
          <p:cNvSpPr/>
          <p:nvPr/>
        </p:nvSpPr>
        <p:spPr>
          <a:xfrm>
            <a:off x="466019" y="1116091"/>
            <a:ext cx="5202915" cy="469412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hevron 3">
            <a:extLst>
              <a:ext uri="{FF2B5EF4-FFF2-40B4-BE49-F238E27FC236}">
                <a16:creationId xmlns:a16="http://schemas.microsoft.com/office/drawing/2014/main" id="{40A510B2-68F1-B544-2576-C22F1163ED55}"/>
              </a:ext>
            </a:extLst>
          </p:cNvPr>
          <p:cNvSpPr/>
          <p:nvPr/>
        </p:nvSpPr>
        <p:spPr>
          <a:xfrm>
            <a:off x="6159735" y="686040"/>
            <a:ext cx="5401691" cy="417963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hevron 3">
            <a:extLst>
              <a:ext uri="{FF2B5EF4-FFF2-40B4-BE49-F238E27FC236}">
                <a16:creationId xmlns:a16="http://schemas.microsoft.com/office/drawing/2014/main" id="{48B2BEB2-D73A-5402-A3E0-2BBE4ABA1372}"/>
              </a:ext>
            </a:extLst>
          </p:cNvPr>
          <p:cNvSpPr/>
          <p:nvPr/>
        </p:nvSpPr>
        <p:spPr>
          <a:xfrm>
            <a:off x="262535" y="686039"/>
            <a:ext cx="5686493" cy="417964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燕尾形 10">
            <a:extLst>
              <a:ext uri="{FF2B5EF4-FFF2-40B4-BE49-F238E27FC236}">
                <a16:creationId xmlns:a16="http://schemas.microsoft.com/office/drawing/2014/main" id="{095BE1FB-87C4-7054-1C4B-A50BABEAF2CA}"/>
              </a:ext>
            </a:extLst>
          </p:cNvPr>
          <p:cNvSpPr/>
          <p:nvPr/>
        </p:nvSpPr>
        <p:spPr>
          <a:xfrm>
            <a:off x="5844917" y="3320855"/>
            <a:ext cx="292839" cy="216289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1B11CF6-AF39-AD5A-F9C1-05AF1B87D708}"/>
              </a:ext>
            </a:extLst>
          </p:cNvPr>
          <p:cNvSpPr/>
          <p:nvPr/>
        </p:nvSpPr>
        <p:spPr>
          <a:xfrm>
            <a:off x="420093" y="0"/>
            <a:ext cx="85725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B989D5-CC48-7D6B-F989-943C077156AB}"/>
              </a:ext>
            </a:extLst>
          </p:cNvPr>
          <p:cNvSpPr txBox="1"/>
          <p:nvPr/>
        </p:nvSpPr>
        <p:spPr>
          <a:xfrm>
            <a:off x="555903" y="178676"/>
            <a:ext cx="6132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of Indicators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BC3735-D687-BA84-DCDB-A3E638160B38}"/>
              </a:ext>
            </a:extLst>
          </p:cNvPr>
          <p:cNvSpPr txBox="1"/>
          <p:nvPr/>
        </p:nvSpPr>
        <p:spPr>
          <a:xfrm>
            <a:off x="6688369" y="698126"/>
            <a:ext cx="494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Economic and Market Indicators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5968E8-7F3A-D3A8-FB65-9BF0B974A909}"/>
              </a:ext>
            </a:extLst>
          </p:cNvPr>
          <p:cNvSpPr txBox="1"/>
          <p:nvPr/>
        </p:nvSpPr>
        <p:spPr>
          <a:xfrm>
            <a:off x="6511700" y="1326402"/>
            <a:ext cx="4566336" cy="5081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These factors take into account broader economic and market signals which can affect the financial markets.</a:t>
            </a:r>
          </a:p>
          <a:p>
            <a:pPr indent="266700" algn="just"/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GDPGrowth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Reflects the growth rate of the economy, which can impact company earnings and stock performance.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InflationRate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Inflation can influence the discount rates used to value stocks and affect a company's input costs and consumer demand.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TotalConsumptionLevel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</a:p>
          <a:p>
            <a:pPr lvl="0"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Represents consumer spending which</a:t>
            </a:r>
          </a:p>
          <a:p>
            <a:pPr lvl="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drives a large part of economic activity and</a:t>
            </a:r>
          </a:p>
          <a:p>
            <a:pPr lvl="0"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can therefore affect company revenues.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AD8F00-3184-1639-FB0E-5D505B0A261D}"/>
              </a:ext>
            </a:extLst>
          </p:cNvPr>
          <p:cNvSpPr txBox="1"/>
          <p:nvPr/>
        </p:nvSpPr>
        <p:spPr>
          <a:xfrm>
            <a:off x="756562" y="703739"/>
            <a:ext cx="494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Technical Factors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61F7CD-0767-F5CD-2EC4-70917BB81F34}"/>
              </a:ext>
            </a:extLst>
          </p:cNvPr>
          <p:cNvSpPr txBox="1"/>
          <p:nvPr/>
        </p:nvSpPr>
        <p:spPr>
          <a:xfrm>
            <a:off x="457847" y="1173941"/>
            <a:ext cx="509268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Technical factors are derived from statistical analysis of market activity, such as past prices and volume. </a:t>
            </a:r>
          </a:p>
          <a:p>
            <a:pPr indent="266700" algn="just"/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RSI 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(Relative Strength Index): Measures the magnitude of recent price changes to evaluate overbought or oversold conditions.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MACD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(Moving Average Convergence Divergence): A trend-following momentum indicator that shows the relationship between two moving averages of a security’s price.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BIAS: 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technical analysis indicator that compares the closing price to a moving average to identify trends.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en-US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more indicators, please refer to the Appendix</a:t>
            </a:r>
            <a:endParaRPr lang="en-US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D486E45-8631-0D15-9D7A-BC9C1D9ADA32}"/>
              </a:ext>
            </a:extLst>
          </p:cNvPr>
          <p:cNvSpPr/>
          <p:nvPr/>
        </p:nvSpPr>
        <p:spPr>
          <a:xfrm>
            <a:off x="2665727" y="6075625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AF75D6-8435-258F-B8E0-F5D0B3C90004}"/>
              </a:ext>
            </a:extLst>
          </p:cNvPr>
          <p:cNvSpPr/>
          <p:nvPr/>
        </p:nvSpPr>
        <p:spPr>
          <a:xfrm>
            <a:off x="218908" y="6075625"/>
            <a:ext cx="2021507" cy="6831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8D95831-CEE1-40F1-6D27-6D0E4B398B3B}"/>
              </a:ext>
            </a:extLst>
          </p:cNvPr>
          <p:cNvSpPr/>
          <p:nvPr/>
        </p:nvSpPr>
        <p:spPr>
          <a:xfrm>
            <a:off x="5186321" y="6075625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3CB5DDA-F46C-26C8-450C-D0BED629B3EE}"/>
              </a:ext>
            </a:extLst>
          </p:cNvPr>
          <p:cNvSpPr/>
          <p:nvPr/>
        </p:nvSpPr>
        <p:spPr>
          <a:xfrm>
            <a:off x="7539719" y="6075622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Performance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3363A89-71EA-D26D-5BC7-EB50A07C90AD}"/>
              </a:ext>
            </a:extLst>
          </p:cNvPr>
          <p:cNvSpPr txBox="1"/>
          <p:nvPr/>
        </p:nvSpPr>
        <p:spPr>
          <a:xfrm>
            <a:off x="201431" y="6109903"/>
            <a:ext cx="205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Selection &amp;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42B6484-991D-6881-DFC3-233B45BEB52D}"/>
              </a:ext>
            </a:extLst>
          </p:cNvPr>
          <p:cNvSpPr/>
          <p:nvPr/>
        </p:nvSpPr>
        <p:spPr>
          <a:xfrm>
            <a:off x="9951585" y="6075623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 Analysis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0294433-577B-2407-6F43-2534CBD86BC0}"/>
              </a:ext>
            </a:extLst>
          </p:cNvPr>
          <p:cNvSpPr txBox="1"/>
          <p:nvPr/>
        </p:nvSpPr>
        <p:spPr>
          <a:xfrm>
            <a:off x="2586140" y="6094042"/>
            <a:ext cx="213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&amp; Regularized Models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793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C552AA3-1895-0EEF-DDCC-07364D760C54}"/>
              </a:ext>
            </a:extLst>
          </p:cNvPr>
          <p:cNvSpPr/>
          <p:nvPr/>
        </p:nvSpPr>
        <p:spPr>
          <a:xfrm>
            <a:off x="392871" y="0"/>
            <a:ext cx="85725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D3A912-2872-F5E8-5A5C-79C9B1389F1F}"/>
              </a:ext>
            </a:extLst>
          </p:cNvPr>
          <p:cNvSpPr txBox="1"/>
          <p:nvPr/>
        </p:nvSpPr>
        <p:spPr>
          <a:xfrm>
            <a:off x="478596" y="172924"/>
            <a:ext cx="7248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Model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C8202B-FB26-12E1-6474-DA95F229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33" y="1297865"/>
            <a:ext cx="6226206" cy="58128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BE20C29-8825-310F-6F6B-B008AD96AA38}"/>
              </a:ext>
            </a:extLst>
          </p:cNvPr>
          <p:cNvSpPr txBox="1"/>
          <p:nvPr/>
        </p:nvSpPr>
        <p:spPr>
          <a:xfrm>
            <a:off x="478596" y="806716"/>
            <a:ext cx="4452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Fama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-French Three-Factor Model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箭头: 燕尾形 12">
            <a:extLst>
              <a:ext uri="{FF2B5EF4-FFF2-40B4-BE49-F238E27FC236}">
                <a16:creationId xmlns:a16="http://schemas.microsoft.com/office/drawing/2014/main" id="{42A178BC-2776-95E8-5632-CAD6CE1C5BF8}"/>
              </a:ext>
            </a:extLst>
          </p:cNvPr>
          <p:cNvSpPr/>
          <p:nvPr/>
        </p:nvSpPr>
        <p:spPr>
          <a:xfrm rot="5400000">
            <a:off x="1094282" y="2019363"/>
            <a:ext cx="539646" cy="302676"/>
          </a:xfrm>
          <a:prstGeom prst="notched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FFDDD5-AE42-F837-BB30-C7DDF9782B81}"/>
              </a:ext>
            </a:extLst>
          </p:cNvPr>
          <p:cNvSpPr txBox="1"/>
          <p:nvPr/>
        </p:nvSpPr>
        <p:spPr>
          <a:xfrm>
            <a:off x="2457011" y="3281556"/>
            <a:ext cx="4452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variable (X)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箭头: 燕尾形 14">
            <a:extLst>
              <a:ext uri="{FF2B5EF4-FFF2-40B4-BE49-F238E27FC236}">
                <a16:creationId xmlns:a16="http://schemas.microsoft.com/office/drawing/2014/main" id="{A529D7E1-29B7-811C-A997-269B839DEF27}"/>
              </a:ext>
            </a:extLst>
          </p:cNvPr>
          <p:cNvSpPr/>
          <p:nvPr/>
        </p:nvSpPr>
        <p:spPr>
          <a:xfrm rot="5400000">
            <a:off x="2718647" y="2392552"/>
            <a:ext cx="1268050" cy="302676"/>
          </a:xfrm>
          <a:prstGeom prst="notched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箭头: 燕尾形 15">
            <a:extLst>
              <a:ext uri="{FF2B5EF4-FFF2-40B4-BE49-F238E27FC236}">
                <a16:creationId xmlns:a16="http://schemas.microsoft.com/office/drawing/2014/main" id="{A33FF4D3-8BE4-09F2-F9C1-CEBE531539DA}"/>
              </a:ext>
            </a:extLst>
          </p:cNvPr>
          <p:cNvSpPr/>
          <p:nvPr/>
        </p:nvSpPr>
        <p:spPr>
          <a:xfrm rot="7920997">
            <a:off x="3273426" y="2453829"/>
            <a:ext cx="1511206" cy="302676"/>
          </a:xfrm>
          <a:prstGeom prst="notched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箭头: 燕尾形 16">
            <a:extLst>
              <a:ext uri="{FF2B5EF4-FFF2-40B4-BE49-F238E27FC236}">
                <a16:creationId xmlns:a16="http://schemas.microsoft.com/office/drawing/2014/main" id="{CF7E44B8-2859-98D3-CDAC-C6AD693D065E}"/>
              </a:ext>
            </a:extLst>
          </p:cNvPr>
          <p:cNvSpPr/>
          <p:nvPr/>
        </p:nvSpPr>
        <p:spPr>
          <a:xfrm rot="9155102">
            <a:off x="3628893" y="2430116"/>
            <a:ext cx="2626529" cy="273091"/>
          </a:xfrm>
          <a:prstGeom prst="notchedRightArrow">
            <a:avLst>
              <a:gd name="adj1" fmla="val 61047"/>
              <a:gd name="adj2" fmla="val 7586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C2FFAC0-8312-35CC-1E9D-4A98C70F38CC}"/>
              </a:ext>
            </a:extLst>
          </p:cNvPr>
          <p:cNvSpPr txBox="1"/>
          <p:nvPr/>
        </p:nvSpPr>
        <p:spPr>
          <a:xfrm>
            <a:off x="478596" y="2560722"/>
            <a:ext cx="445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Dependent variable (y)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: 剪去单角 18">
            <a:extLst>
              <a:ext uri="{FF2B5EF4-FFF2-40B4-BE49-F238E27FC236}">
                <a16:creationId xmlns:a16="http://schemas.microsoft.com/office/drawing/2014/main" id="{841B715D-64D3-0008-5926-67B242106EBA}"/>
              </a:ext>
            </a:extLst>
          </p:cNvPr>
          <p:cNvSpPr/>
          <p:nvPr/>
        </p:nvSpPr>
        <p:spPr>
          <a:xfrm>
            <a:off x="870363" y="3743268"/>
            <a:ext cx="4661941" cy="2158584"/>
          </a:xfrm>
          <a:prstGeom prst="snip1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E02AEEF-24B4-B6E2-337B-5B250BD3170F}"/>
              </a:ext>
            </a:extLst>
          </p:cNvPr>
          <p:cNvCxnSpPr/>
          <p:nvPr/>
        </p:nvCxnSpPr>
        <p:spPr>
          <a:xfrm>
            <a:off x="2457011" y="1760016"/>
            <a:ext cx="119171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DA3FE28-5240-D52D-0C22-423F4ACBD4DE}"/>
              </a:ext>
            </a:extLst>
          </p:cNvPr>
          <p:cNvCxnSpPr>
            <a:cxnSpLocks/>
          </p:cNvCxnSpPr>
          <p:nvPr/>
        </p:nvCxnSpPr>
        <p:spPr>
          <a:xfrm>
            <a:off x="4241837" y="1760016"/>
            <a:ext cx="8107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6EE4B0C-B025-344A-FD85-2699715130E3}"/>
              </a:ext>
            </a:extLst>
          </p:cNvPr>
          <p:cNvCxnSpPr>
            <a:cxnSpLocks/>
          </p:cNvCxnSpPr>
          <p:nvPr/>
        </p:nvCxnSpPr>
        <p:spPr>
          <a:xfrm>
            <a:off x="5612524" y="1753185"/>
            <a:ext cx="8107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B990BDE-8454-FB05-AD9A-B80498E20819}"/>
              </a:ext>
            </a:extLst>
          </p:cNvPr>
          <p:cNvSpPr txBox="1"/>
          <p:nvPr/>
        </p:nvSpPr>
        <p:spPr>
          <a:xfrm>
            <a:off x="1239059" y="3796144"/>
            <a:ext cx="4227226" cy="205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X-variables: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GDPGrowth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GDP growth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totalConsumptionLevel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total consumption level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Ind_1-Ind_5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dummy variables from financial sector to industrial sector.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流程图: 过程 25">
            <a:extLst>
              <a:ext uri="{FF2B5EF4-FFF2-40B4-BE49-F238E27FC236}">
                <a16:creationId xmlns:a16="http://schemas.microsoft.com/office/drawing/2014/main" id="{4C3FE27F-8363-C4A1-136A-CFD7B223F5A1}"/>
              </a:ext>
            </a:extLst>
          </p:cNvPr>
          <p:cNvSpPr/>
          <p:nvPr/>
        </p:nvSpPr>
        <p:spPr>
          <a:xfrm>
            <a:off x="6616753" y="535069"/>
            <a:ext cx="5141167" cy="5350230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16B3F5-2C27-C885-EA8B-A5B0C7ACF6BE}"/>
              </a:ext>
            </a:extLst>
          </p:cNvPr>
          <p:cNvSpPr txBox="1"/>
          <p:nvPr/>
        </p:nvSpPr>
        <p:spPr>
          <a:xfrm>
            <a:off x="6873880" y="578694"/>
            <a:ext cx="45298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Data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Set: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consisting of the first 1500 observations for each stock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Set: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consisting of the remaining observations.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Clustered OLS Regression</a:t>
            </a:r>
          </a:p>
          <a:p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Intra-group Correlation</a:t>
            </a:r>
            <a:r>
              <a:rPr lang="en-US" altLang="zh-C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In many financial datasets, observations within the same group (such as the same year, industry, or market) often exhibit correlation with each other.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Heteroskedasticity</a:t>
            </a:r>
            <a:r>
              <a:rPr lang="en-US" altLang="zh-C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Financial time series data often display heteroskedasticity, meaning that the variance of errors varies at different time points.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箭头: 虚尾 30">
            <a:extLst>
              <a:ext uri="{FF2B5EF4-FFF2-40B4-BE49-F238E27FC236}">
                <a16:creationId xmlns:a16="http://schemas.microsoft.com/office/drawing/2014/main" id="{132EAEBD-6602-D21C-59A1-B181D25DEF18}"/>
              </a:ext>
            </a:extLst>
          </p:cNvPr>
          <p:cNvSpPr/>
          <p:nvPr/>
        </p:nvSpPr>
        <p:spPr>
          <a:xfrm rot="5400000">
            <a:off x="8902932" y="2811303"/>
            <a:ext cx="568806" cy="371701"/>
          </a:xfrm>
          <a:prstGeom prst="strip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E6B4133-8143-64D0-167F-6FE577AEF5D5}"/>
              </a:ext>
            </a:extLst>
          </p:cNvPr>
          <p:cNvSpPr/>
          <p:nvPr/>
        </p:nvSpPr>
        <p:spPr>
          <a:xfrm>
            <a:off x="8435267" y="2764997"/>
            <a:ext cx="284103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</a:t>
            </a:r>
            <a:endParaRPr lang="zh-CN" altLang="en-US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17A6115-8E44-88B0-9339-D57282F7F44B}"/>
              </a:ext>
            </a:extLst>
          </p:cNvPr>
          <p:cNvSpPr/>
          <p:nvPr/>
        </p:nvSpPr>
        <p:spPr>
          <a:xfrm>
            <a:off x="2665727" y="6075625"/>
            <a:ext cx="2021507" cy="6831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0D541E8-51BF-0B23-93B3-8063ABB178ED}"/>
              </a:ext>
            </a:extLst>
          </p:cNvPr>
          <p:cNvSpPr/>
          <p:nvPr/>
        </p:nvSpPr>
        <p:spPr>
          <a:xfrm>
            <a:off x="218908" y="6075625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A807DEF-9436-F1AF-FA2F-5C55A7086471}"/>
              </a:ext>
            </a:extLst>
          </p:cNvPr>
          <p:cNvSpPr/>
          <p:nvPr/>
        </p:nvSpPr>
        <p:spPr>
          <a:xfrm>
            <a:off x="5186321" y="6075625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DD210AF-3659-DF86-ECC9-4169B711EBF1}"/>
              </a:ext>
            </a:extLst>
          </p:cNvPr>
          <p:cNvSpPr/>
          <p:nvPr/>
        </p:nvSpPr>
        <p:spPr>
          <a:xfrm>
            <a:off x="7539719" y="6075622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Performance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2D7CEC-2AC9-ECBD-6457-C5600F0FC4D3}"/>
              </a:ext>
            </a:extLst>
          </p:cNvPr>
          <p:cNvSpPr txBox="1"/>
          <p:nvPr/>
        </p:nvSpPr>
        <p:spPr>
          <a:xfrm>
            <a:off x="183955" y="6094042"/>
            <a:ext cx="205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&amp;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02F4173-2290-0261-AEFF-0DE2FC9ACF28}"/>
              </a:ext>
            </a:extLst>
          </p:cNvPr>
          <p:cNvSpPr/>
          <p:nvPr/>
        </p:nvSpPr>
        <p:spPr>
          <a:xfrm>
            <a:off x="9951585" y="6075623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 Analysis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96C71F9-2390-9C14-8CD8-5CA64F5D00EF}"/>
              </a:ext>
            </a:extLst>
          </p:cNvPr>
          <p:cNvSpPr txBox="1"/>
          <p:nvPr/>
        </p:nvSpPr>
        <p:spPr>
          <a:xfrm>
            <a:off x="2611362" y="6112464"/>
            <a:ext cx="213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 &amp; Regularized Models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467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C552AA3-1895-0EEF-DDCC-07364D760C54}"/>
              </a:ext>
            </a:extLst>
          </p:cNvPr>
          <p:cNvSpPr/>
          <p:nvPr/>
        </p:nvSpPr>
        <p:spPr>
          <a:xfrm>
            <a:off x="392871" y="0"/>
            <a:ext cx="85725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D3A912-2872-F5E8-5A5C-79C9B1389F1F}"/>
              </a:ext>
            </a:extLst>
          </p:cNvPr>
          <p:cNvSpPr txBox="1"/>
          <p:nvPr/>
        </p:nvSpPr>
        <p:spPr>
          <a:xfrm>
            <a:off x="478596" y="172924"/>
            <a:ext cx="7248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Regularized Linear Regression Model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E20C29-8825-310F-6F6B-B008AD96AA38}"/>
              </a:ext>
            </a:extLst>
          </p:cNvPr>
          <p:cNvSpPr txBox="1"/>
          <p:nvPr/>
        </p:nvSpPr>
        <p:spPr>
          <a:xfrm>
            <a:off x="478596" y="806716"/>
            <a:ext cx="4452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Ridge Regression Model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: 剪去单角 18">
            <a:extLst>
              <a:ext uri="{FF2B5EF4-FFF2-40B4-BE49-F238E27FC236}">
                <a16:creationId xmlns:a16="http://schemas.microsoft.com/office/drawing/2014/main" id="{841B715D-64D3-0008-5926-67B242106EBA}"/>
              </a:ext>
            </a:extLst>
          </p:cNvPr>
          <p:cNvSpPr/>
          <p:nvPr/>
        </p:nvSpPr>
        <p:spPr>
          <a:xfrm>
            <a:off x="788221" y="3165106"/>
            <a:ext cx="5228059" cy="2736745"/>
          </a:xfrm>
          <a:prstGeom prst="snip1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B990BDE-8454-FB05-AD9A-B80498E20819}"/>
              </a:ext>
            </a:extLst>
          </p:cNvPr>
          <p:cNvSpPr txBox="1"/>
          <p:nvPr/>
        </p:nvSpPr>
        <p:spPr>
          <a:xfrm>
            <a:off x="901896" y="3353085"/>
            <a:ext cx="5000707" cy="272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Variables: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‘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-rf’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X: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addition to the existing independent variables in the baseline model, we also selected 28 variables from the previously selected indicators to add to the ridge regression model, such as ‘</a:t>
            </a:r>
            <a:r>
              <a:rPr lang="en-US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roe_Ttm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’, ‘</a:t>
            </a:r>
            <a:r>
              <a:rPr lang="en-US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roa_Ttm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’, and ‘</a:t>
            </a:r>
            <a:r>
              <a:rPr lang="en-US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current_Ratio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’, etc. </a:t>
            </a:r>
          </a:p>
          <a:p>
            <a:pPr>
              <a:lnSpc>
                <a:spcPct val="12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流程图: 过程 25">
            <a:extLst>
              <a:ext uri="{FF2B5EF4-FFF2-40B4-BE49-F238E27FC236}">
                <a16:creationId xmlns:a16="http://schemas.microsoft.com/office/drawing/2014/main" id="{4C3FE27F-8363-C4A1-136A-CFD7B223F5A1}"/>
              </a:ext>
            </a:extLst>
          </p:cNvPr>
          <p:cNvSpPr/>
          <p:nvPr/>
        </p:nvSpPr>
        <p:spPr>
          <a:xfrm>
            <a:off x="6671000" y="535069"/>
            <a:ext cx="5141167" cy="5350230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16B3F5-2C27-C885-EA8B-A5B0C7ACF6BE}"/>
              </a:ext>
            </a:extLst>
          </p:cNvPr>
          <p:cNvSpPr txBox="1"/>
          <p:nvPr/>
        </p:nvSpPr>
        <p:spPr>
          <a:xfrm>
            <a:off x="6788155" y="712888"/>
            <a:ext cx="492524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Data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procedure as Q1.</a:t>
            </a:r>
          </a:p>
          <a:p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</a:p>
          <a:p>
            <a:pPr algn="ctr"/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Advantages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Ridge regression is a type of regularized linear regression method that </a:t>
            </a:r>
            <a:r>
              <a:rPr lang="en-US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prevents overfitting and addresses multicollinearity 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among predictors by adding an L2 penalty term (the sum of the squares of the coefficients) to the loss function.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L2 penalty helps </a:t>
            </a:r>
            <a:r>
              <a:rPr lang="en-US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shrink the coefficients that have less impact on the model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making the model more stable and robust.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Hyperparameter Tuning</a:t>
            </a:r>
          </a:p>
          <a:p>
            <a:pPr>
              <a:lnSpc>
                <a:spcPct val="150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Q2, we set λ as 0.5.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41610A-90FA-0AFA-5207-F6ABFB43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2" y="1285446"/>
            <a:ext cx="6102952" cy="704635"/>
          </a:xfrm>
          <a:prstGeom prst="rect">
            <a:avLst/>
          </a:prstGeom>
        </p:spPr>
      </p:pic>
      <p:sp>
        <p:nvSpPr>
          <p:cNvPr id="4" name="箭头: 圆角右 3">
            <a:extLst>
              <a:ext uri="{FF2B5EF4-FFF2-40B4-BE49-F238E27FC236}">
                <a16:creationId xmlns:a16="http://schemas.microsoft.com/office/drawing/2014/main" id="{820C30E1-DCD0-1A31-2958-1EF08C9CBB69}"/>
              </a:ext>
            </a:extLst>
          </p:cNvPr>
          <p:cNvSpPr/>
          <p:nvPr/>
        </p:nvSpPr>
        <p:spPr>
          <a:xfrm rot="10800000">
            <a:off x="4751881" y="1850783"/>
            <a:ext cx="860642" cy="704635"/>
          </a:xfrm>
          <a:prstGeom prst="bentArrow">
            <a:avLst>
              <a:gd name="adj1" fmla="val 23299"/>
              <a:gd name="adj2" fmla="val 23670"/>
              <a:gd name="adj3" fmla="val 25000"/>
              <a:gd name="adj4" fmla="val 4375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00C9A4-8090-3F0A-7C84-E089D387611F}"/>
              </a:ext>
            </a:extLst>
          </p:cNvPr>
          <p:cNvSpPr txBox="1"/>
          <p:nvPr/>
        </p:nvSpPr>
        <p:spPr>
          <a:xfrm>
            <a:off x="514465" y="2073823"/>
            <a:ext cx="4183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regularization parameter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controlling the degree of penalty applied to the coefficients.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1B2B584-E08A-1FA9-B28C-548A070D84C0}"/>
              </a:ext>
            </a:extLst>
          </p:cNvPr>
          <p:cNvCxnSpPr>
            <a:cxnSpLocks/>
          </p:cNvCxnSpPr>
          <p:nvPr/>
        </p:nvCxnSpPr>
        <p:spPr>
          <a:xfrm>
            <a:off x="5453416" y="1766183"/>
            <a:ext cx="1577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FF91584-E0A7-8B7F-3459-E0B734EDD39A}"/>
              </a:ext>
            </a:extLst>
          </p:cNvPr>
          <p:cNvSpPr/>
          <p:nvPr/>
        </p:nvSpPr>
        <p:spPr>
          <a:xfrm>
            <a:off x="2665727" y="6075625"/>
            <a:ext cx="2021507" cy="6831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BEEDEB4-F4DC-CBAE-C27E-AE957BC19A95}"/>
              </a:ext>
            </a:extLst>
          </p:cNvPr>
          <p:cNvSpPr/>
          <p:nvPr/>
        </p:nvSpPr>
        <p:spPr>
          <a:xfrm>
            <a:off x="218908" y="6075625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AC5C5BB-3697-70E8-D4B9-91B8FF7B0317}"/>
              </a:ext>
            </a:extLst>
          </p:cNvPr>
          <p:cNvSpPr/>
          <p:nvPr/>
        </p:nvSpPr>
        <p:spPr>
          <a:xfrm>
            <a:off x="5186321" y="6075625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02BE0B2-86E2-6F2B-E59D-8436495650F5}"/>
              </a:ext>
            </a:extLst>
          </p:cNvPr>
          <p:cNvSpPr/>
          <p:nvPr/>
        </p:nvSpPr>
        <p:spPr>
          <a:xfrm>
            <a:off x="7539719" y="6075622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Performance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6D17E4-AF97-D6A2-0C83-29257C753D27}"/>
              </a:ext>
            </a:extLst>
          </p:cNvPr>
          <p:cNvSpPr txBox="1"/>
          <p:nvPr/>
        </p:nvSpPr>
        <p:spPr>
          <a:xfrm>
            <a:off x="183955" y="6094042"/>
            <a:ext cx="205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&amp;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D583CC0-F830-8AB3-BF12-A7677977B7E7}"/>
              </a:ext>
            </a:extLst>
          </p:cNvPr>
          <p:cNvSpPr/>
          <p:nvPr/>
        </p:nvSpPr>
        <p:spPr>
          <a:xfrm>
            <a:off x="9951585" y="6075623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 Analysis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6904CDD-0990-EE36-6292-C3301085A147}"/>
              </a:ext>
            </a:extLst>
          </p:cNvPr>
          <p:cNvSpPr txBox="1"/>
          <p:nvPr/>
        </p:nvSpPr>
        <p:spPr>
          <a:xfrm>
            <a:off x="2611362" y="6112464"/>
            <a:ext cx="213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 &amp; Regularized Models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475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2871" y="0"/>
            <a:ext cx="85725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>
            <p:custDataLst>
              <p:tags r:id="rId1"/>
            </p:custDataLst>
          </p:nvPr>
        </p:nvSpPr>
        <p:spPr>
          <a:xfrm>
            <a:off x="555903" y="128511"/>
            <a:ext cx="613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 Regular" panose="02020603050405020304" charset="0"/>
                <a:cs typeface="Times New Roman Regular" panose="02020603050405020304" charset="0"/>
              </a:rPr>
              <a:t>Overview of Deep Learning Models</a:t>
            </a: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4312285" y="845185"/>
            <a:ext cx="7511415" cy="1955165"/>
          </a:xfrm>
          <a:prstGeom prst="rect">
            <a:avLst/>
          </a:prstGeom>
          <a:solidFill>
            <a:srgbClr val="DAE9F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  <a:solidFill>
                <a:schemeClr val="accent5"/>
              </a:solidFill>
            </a:endParaRPr>
          </a:p>
        </p:txBody>
      </p:sp>
      <p:sp>
        <p:nvSpPr>
          <p:cNvPr id="15" name="内容占位符 4"/>
          <p:cNvSpPr txBox="1"/>
          <p:nvPr>
            <p:custDataLst>
              <p:tags r:id="rId3"/>
            </p:custDataLst>
          </p:nvPr>
        </p:nvSpPr>
        <p:spPr>
          <a:xfrm>
            <a:off x="6425009" y="886205"/>
            <a:ext cx="3285968" cy="415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Times New Roman Bold" panose="02020603050405020304" charset="0"/>
                <a:ea typeface="华文中宋"/>
                <a:cs typeface="Times New Roman Bold" panose="02020603050405020304" charset="0"/>
              </a:rPr>
              <a:t>Model Framework</a:t>
            </a:r>
            <a:endParaRPr lang="en-US" altLang="en-US" sz="2000" b="1">
              <a:solidFill>
                <a:schemeClr val="accent1"/>
              </a:solidFill>
              <a:latin typeface="Times New Roman Bold" panose="02020603050405020304" charset="0"/>
              <a:ea typeface="华文中宋"/>
              <a:cs typeface="Times New Roman Bold" panose="02020603050405020304" charset="0"/>
            </a:endParaRPr>
          </a:p>
        </p:txBody>
      </p:sp>
      <p:sp>
        <p:nvSpPr>
          <p:cNvPr id="17" name="内容占位符 4"/>
          <p:cNvSpPr txBox="1"/>
          <p:nvPr>
            <p:custDataLst>
              <p:tags r:id="rId4"/>
            </p:custDataLst>
          </p:nvPr>
        </p:nvSpPr>
        <p:spPr>
          <a:xfrm>
            <a:off x="4033202" y="1116330"/>
            <a:ext cx="8069580" cy="1684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0">
              <a:spcBef>
                <a:spcPts val="14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</a:rPr>
              <a:t>The stock market is difficult to predict with its noisy and volatile features. So a deep nonlinear topology should be applied to time series prediction. Our model includes 3 </a:t>
            </a:r>
            <a:r>
              <a:rPr lang="en-US" dirty="0" err="1">
                <a:solidFill>
                  <a:schemeClr val="tx1"/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</a:rPr>
              <a:t>parts:</a:t>
            </a:r>
            <a:r>
              <a:rPr lang="en-US" b="1" dirty="0" err="1">
                <a:solidFill>
                  <a:schemeClr val="tx1"/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</a:rPr>
              <a:t>wavelet</a:t>
            </a:r>
            <a:r>
              <a:rPr lang="en-US" b="1" dirty="0">
                <a:solidFill>
                  <a:schemeClr val="tx1"/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</a:rPr>
              <a:t> transforms </a:t>
            </a:r>
            <a:r>
              <a:rPr lang="en-US" dirty="0">
                <a:solidFill>
                  <a:schemeClr val="tx1"/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</a:rPr>
              <a:t>(WT), </a:t>
            </a:r>
            <a:r>
              <a:rPr lang="en-US" b="1" dirty="0">
                <a:solidFill>
                  <a:schemeClr val="tx1"/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</a:rPr>
              <a:t>stacked autoencoders </a:t>
            </a:r>
            <a:r>
              <a:rPr lang="en-US" dirty="0">
                <a:solidFill>
                  <a:schemeClr val="tx1"/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</a:rPr>
              <a:t>(SAEs) and </a:t>
            </a:r>
            <a:r>
              <a:rPr lang="en-US" b="1" dirty="0">
                <a:solidFill>
                  <a:schemeClr val="tx1"/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</a:rPr>
              <a:t>long-short term memory </a:t>
            </a:r>
            <a:r>
              <a:rPr lang="en-US" dirty="0">
                <a:solidFill>
                  <a:schemeClr val="tx1"/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</a:rPr>
              <a:t>(LSTM).</a:t>
            </a:r>
          </a:p>
        </p:txBody>
      </p:sp>
      <p:sp>
        <p:nvSpPr>
          <p:cNvPr id="8" name="矩形 3"/>
          <p:cNvSpPr/>
          <p:nvPr>
            <p:custDataLst>
              <p:tags r:id="rId5"/>
            </p:custDataLst>
          </p:nvPr>
        </p:nvSpPr>
        <p:spPr>
          <a:xfrm>
            <a:off x="7060525" y="2925139"/>
            <a:ext cx="2088000" cy="2865600"/>
          </a:xfrm>
          <a:prstGeom prst="rect">
            <a:avLst/>
          </a:prstGeom>
          <a:solidFill>
            <a:srgbClr val="FFF9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1" name="内容占位符 4"/>
          <p:cNvSpPr txBox="1"/>
          <p:nvPr>
            <p:custDataLst>
              <p:tags r:id="rId6"/>
            </p:custDataLst>
          </p:nvPr>
        </p:nvSpPr>
        <p:spPr>
          <a:xfrm>
            <a:off x="7085330" y="2950556"/>
            <a:ext cx="2059305" cy="535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rgbClr val="F79709"/>
                </a:solidFill>
                <a:latin typeface="Times New Roman Regular" panose="02020603050405020304" charset="0"/>
                <a:ea typeface="华文中宋"/>
                <a:cs typeface="Times New Roman Regular" panose="02020603050405020304" charset="0"/>
              </a:rPr>
              <a:t>SAEs</a:t>
            </a:r>
          </a:p>
        </p:txBody>
      </p:sp>
      <p:sp>
        <p:nvSpPr>
          <p:cNvPr id="14" name="内容占位符 4"/>
          <p:cNvSpPr txBox="1"/>
          <p:nvPr>
            <p:custDataLst>
              <p:tags r:id="rId7"/>
            </p:custDataLst>
          </p:nvPr>
        </p:nvSpPr>
        <p:spPr>
          <a:xfrm>
            <a:off x="7113905" y="3413125"/>
            <a:ext cx="2004060" cy="175641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ID" dirty="0">
                <a:solidFill>
                  <a:srgbClr val="000000"/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</a:rPr>
              <a:t>SAEs are used to learn useful features of the data by training the network to remove noise.</a:t>
            </a:r>
          </a:p>
        </p:txBody>
      </p:sp>
      <p:sp>
        <p:nvSpPr>
          <p:cNvPr id="16" name="矩形 3"/>
          <p:cNvSpPr/>
          <p:nvPr>
            <p:custDataLst>
              <p:tags r:id="rId8"/>
            </p:custDataLst>
          </p:nvPr>
        </p:nvSpPr>
        <p:spPr>
          <a:xfrm>
            <a:off x="4347845" y="2925445"/>
            <a:ext cx="2087880" cy="2864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8" name="内容占位符 4"/>
          <p:cNvSpPr txBox="1"/>
          <p:nvPr>
            <p:custDataLst>
              <p:tags r:id="rId9"/>
            </p:custDataLst>
          </p:nvPr>
        </p:nvSpPr>
        <p:spPr>
          <a:xfrm>
            <a:off x="4366260" y="2950556"/>
            <a:ext cx="2089150" cy="535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latin typeface="Times New Roman Regular" panose="02020603050405020304" charset="0"/>
                <a:ea typeface="华文中宋"/>
                <a:cs typeface="Times New Roman Regular" panose="02020603050405020304" charset="0"/>
              </a:rPr>
              <a:t>WT</a:t>
            </a:r>
          </a:p>
        </p:txBody>
      </p:sp>
      <p:sp>
        <p:nvSpPr>
          <p:cNvPr id="19" name="内容占位符 4"/>
          <p:cNvSpPr txBox="1"/>
          <p:nvPr>
            <p:custDataLst>
              <p:tags r:id="rId10"/>
            </p:custDataLst>
          </p:nvPr>
        </p:nvSpPr>
        <p:spPr>
          <a:xfrm>
            <a:off x="4364990" y="3400633"/>
            <a:ext cx="2079625" cy="2127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 fontAlgn="t">
              <a:buNone/>
            </a:pPr>
            <a:r>
              <a:rPr lang="en-ID" dirty="0">
                <a:solidFill>
                  <a:srgbClr val="000000"/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</a:rPr>
              <a:t>WT is applied for data denoising since it can handle the unstable financial time series data</a:t>
            </a:r>
            <a:r>
              <a:rPr lang="en-US" altLang="en-ID" dirty="0">
                <a:solidFill>
                  <a:srgbClr val="000000"/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</a:rPr>
              <a:t>.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537984" y="4134793"/>
            <a:ext cx="446983" cy="446983"/>
            <a:chOff x="6056267" y="3385720"/>
            <a:chExt cx="446983" cy="446983"/>
          </a:xfrm>
        </p:grpSpPr>
        <p:sp>
          <p:nvSpPr>
            <p:cNvPr id="7" name="矩形 6"/>
            <p:cNvSpPr/>
            <p:nvPr>
              <p:custDataLst>
                <p:tags r:id="rId20"/>
              </p:custDataLst>
            </p:nvPr>
          </p:nvSpPr>
          <p:spPr>
            <a:xfrm>
              <a:off x="6056267" y="3530458"/>
              <a:ext cx="446983" cy="1575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1"/>
              </p:custDataLst>
            </p:nvPr>
          </p:nvSpPr>
          <p:spPr>
            <a:xfrm rot="16200000">
              <a:off x="6056267" y="3530458"/>
              <a:ext cx="446983" cy="1575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224342" y="4134793"/>
            <a:ext cx="446983" cy="446983"/>
            <a:chOff x="6056267" y="3385720"/>
            <a:chExt cx="446983" cy="446983"/>
          </a:xfrm>
        </p:grpSpPr>
        <p:sp>
          <p:nvSpPr>
            <p:cNvPr id="20" name="矩形 19"/>
            <p:cNvSpPr/>
            <p:nvPr>
              <p:custDataLst>
                <p:tags r:id="rId18"/>
              </p:custDataLst>
            </p:nvPr>
          </p:nvSpPr>
          <p:spPr>
            <a:xfrm>
              <a:off x="6056267" y="3530458"/>
              <a:ext cx="446983" cy="1575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9"/>
              </p:custDataLst>
            </p:nvPr>
          </p:nvSpPr>
          <p:spPr>
            <a:xfrm rot="16200000">
              <a:off x="6056267" y="3530458"/>
              <a:ext cx="446983" cy="1575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>
                <a:latin typeface="Times New Roman Regular" panose="02020603050405020304" charset="0"/>
                <a:ea typeface="华文中宋"/>
                <a:cs typeface="Times New Roman Regular" panose="02020603050405020304" charset="0"/>
              </a:endParaRPr>
            </a:p>
          </p:txBody>
        </p:sp>
      </p:grpSp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9705827" y="2924434"/>
            <a:ext cx="2088000" cy="2865600"/>
          </a:xfrm>
          <a:prstGeom prst="rect">
            <a:avLst/>
          </a:prstGeom>
          <a:solidFill>
            <a:srgbClr val="DAE9F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15274B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3" name="内容占位符 4"/>
          <p:cNvSpPr txBox="1"/>
          <p:nvPr>
            <p:custDataLst>
              <p:tags r:id="rId12"/>
            </p:custDataLst>
          </p:nvPr>
        </p:nvSpPr>
        <p:spPr>
          <a:xfrm>
            <a:off x="9741583" y="2950533"/>
            <a:ext cx="2082364" cy="535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accent1"/>
                </a:solidFill>
                <a:latin typeface="Times New Roman Regular" panose="02020603050405020304" charset="0"/>
                <a:ea typeface="华文中宋"/>
                <a:cs typeface="Times New Roman Regular" panose="02020603050405020304" charset="0"/>
              </a:rPr>
              <a:t>LSTM</a:t>
            </a:r>
            <a:endParaRPr lang="en-US" altLang="en-US" sz="2000" b="1">
              <a:solidFill>
                <a:schemeClr val="accent1"/>
              </a:solidFill>
              <a:latin typeface="Times New Roman Regular" panose="02020603050405020304" charset="0"/>
              <a:ea typeface="华文中宋"/>
              <a:cs typeface="Times New Roman Regular" panose="02020603050405020304" charset="0"/>
            </a:endParaRPr>
          </a:p>
        </p:txBody>
      </p:sp>
      <p:sp>
        <p:nvSpPr>
          <p:cNvPr id="24" name="内容占位符 4"/>
          <p:cNvSpPr txBox="1"/>
          <p:nvPr>
            <p:custDataLst>
              <p:tags r:id="rId13"/>
            </p:custDataLst>
          </p:nvPr>
        </p:nvSpPr>
        <p:spPr>
          <a:xfrm>
            <a:off x="9738360" y="3400425"/>
            <a:ext cx="2028190" cy="21818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ID" dirty="0">
                <a:solidFill>
                  <a:srgbClr val="000000"/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</a:rPr>
              <a:t>LSTM is a type of recurrent neural network (RNN) that excels in learning from experiences to predict time series data.</a:t>
            </a:r>
            <a:endParaRPr lang="zh-CN" altLang="en-US" dirty="0">
              <a:solidFill>
                <a:srgbClr val="000000"/>
              </a:solidFill>
              <a:latin typeface="Times New Roman Regular" panose="02020603050405020304" charset="0"/>
              <a:ea typeface="宋体" charset="0"/>
              <a:cs typeface="Times New Roman Regular" panose="02020603050405020304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0" y="1133475"/>
            <a:ext cx="3917950" cy="4881245"/>
            <a:chOff x="0" y="1785"/>
            <a:chExt cx="6170" cy="7687"/>
          </a:xfrm>
        </p:grpSpPr>
        <p:pic>
          <p:nvPicPr>
            <p:cNvPr id="32" name="图片 31" descr="截屏2023-12-13 03.22.3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85" y="1785"/>
              <a:ext cx="5400" cy="1020"/>
            </a:xfrm>
            <a:prstGeom prst="rect">
              <a:avLst/>
            </a:prstGeom>
          </p:spPr>
        </p:pic>
        <p:pic>
          <p:nvPicPr>
            <p:cNvPr id="33" name="图片 32" descr="截屏2023-12-13 03.21.53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85" y="3068"/>
              <a:ext cx="4600" cy="3617"/>
            </a:xfrm>
            <a:prstGeom prst="rect">
              <a:avLst/>
            </a:prstGeom>
          </p:spPr>
        </p:pic>
        <p:pic>
          <p:nvPicPr>
            <p:cNvPr id="40" name="图片 39" descr="截屏2023-12-13 03.22.01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0" y="6848"/>
              <a:ext cx="6170" cy="2625"/>
            </a:xfrm>
            <a:prstGeom prst="rect">
              <a:avLst/>
            </a:prstGeom>
          </p:spPr>
        </p:pic>
        <p:sp>
          <p:nvSpPr>
            <p:cNvPr id="42" name="下箭头 41"/>
            <p:cNvSpPr/>
            <p:nvPr/>
          </p:nvSpPr>
          <p:spPr>
            <a:xfrm>
              <a:off x="2997" y="2573"/>
              <a:ext cx="177" cy="495"/>
            </a:xfrm>
            <a:prstGeom prst="down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下箭头 46"/>
            <p:cNvSpPr/>
            <p:nvPr>
              <p:custDataLst>
                <p:tags r:id="rId17"/>
              </p:custDataLst>
            </p:nvPr>
          </p:nvSpPr>
          <p:spPr>
            <a:xfrm>
              <a:off x="2997" y="6511"/>
              <a:ext cx="177" cy="495"/>
            </a:xfrm>
            <a:prstGeom prst="down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矩形 50"/>
          <p:cNvSpPr/>
          <p:nvPr/>
        </p:nvSpPr>
        <p:spPr>
          <a:xfrm>
            <a:off x="518975" y="857250"/>
            <a:ext cx="2880000" cy="276225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Input financial time series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2015490" y="1633855"/>
            <a:ext cx="1511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 Regular" panose="02020603050405020304" charset="0"/>
                <a:cs typeface="Times New Roman Regular" panose="02020603050405020304" charset="0"/>
              </a:rPr>
              <a:t>Denoised data</a:t>
            </a:r>
          </a:p>
        </p:txBody>
      </p:sp>
      <p:sp>
        <p:nvSpPr>
          <p:cNvPr id="53" name="文本框 52"/>
          <p:cNvSpPr txBox="1"/>
          <p:nvPr>
            <p:custDataLst>
              <p:tags r:id="rId14"/>
            </p:custDataLst>
          </p:nvPr>
        </p:nvSpPr>
        <p:spPr>
          <a:xfrm>
            <a:off x="3673475" y="1133475"/>
            <a:ext cx="1511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WT</a:t>
            </a:r>
          </a:p>
        </p:txBody>
      </p:sp>
      <p:sp>
        <p:nvSpPr>
          <p:cNvPr id="54" name="文本框 53"/>
          <p:cNvSpPr txBox="1"/>
          <p:nvPr>
            <p:custDataLst>
              <p:tags r:id="rId15"/>
            </p:custDataLst>
          </p:nvPr>
        </p:nvSpPr>
        <p:spPr>
          <a:xfrm>
            <a:off x="3673475" y="3012440"/>
            <a:ext cx="1511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SAEs</a:t>
            </a:r>
          </a:p>
        </p:txBody>
      </p:sp>
      <p:sp>
        <p:nvSpPr>
          <p:cNvPr id="55" name="文本框 54"/>
          <p:cNvSpPr txBox="1"/>
          <p:nvPr>
            <p:custDataLst>
              <p:tags r:id="rId16"/>
            </p:custDataLst>
          </p:nvPr>
        </p:nvSpPr>
        <p:spPr>
          <a:xfrm>
            <a:off x="3673475" y="4891405"/>
            <a:ext cx="1511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Times New Roman Regular" panose="02020603050405020304" charset="0"/>
                <a:cs typeface="Times New Roman Regular" panose="02020603050405020304" charset="0"/>
              </a:rPr>
              <a:t>LSTM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02412662-A025-2E31-CA37-098422FCAF86}"/>
              </a:ext>
            </a:extLst>
          </p:cNvPr>
          <p:cNvSpPr/>
          <p:nvPr/>
        </p:nvSpPr>
        <p:spPr>
          <a:xfrm>
            <a:off x="2665727" y="6075625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27A8D1A-B26B-399B-55A8-B2D99DFDF9AC}"/>
              </a:ext>
            </a:extLst>
          </p:cNvPr>
          <p:cNvSpPr/>
          <p:nvPr/>
        </p:nvSpPr>
        <p:spPr>
          <a:xfrm>
            <a:off x="218908" y="6075625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1CB72AA-4DEA-B426-8688-0E697E3A1709}"/>
              </a:ext>
            </a:extLst>
          </p:cNvPr>
          <p:cNvSpPr/>
          <p:nvPr/>
        </p:nvSpPr>
        <p:spPr>
          <a:xfrm>
            <a:off x="5186321" y="6075625"/>
            <a:ext cx="2021507" cy="6831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Deep Learning Model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96BC8B1-ECCC-43D0-A0AC-3A438FAC10F1}"/>
              </a:ext>
            </a:extLst>
          </p:cNvPr>
          <p:cNvSpPr/>
          <p:nvPr/>
        </p:nvSpPr>
        <p:spPr>
          <a:xfrm>
            <a:off x="7539719" y="6075622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Performance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CD4697-05FD-3CEF-7F4A-D0A5952E17A1}"/>
              </a:ext>
            </a:extLst>
          </p:cNvPr>
          <p:cNvSpPr txBox="1"/>
          <p:nvPr/>
        </p:nvSpPr>
        <p:spPr>
          <a:xfrm>
            <a:off x="183955" y="6094042"/>
            <a:ext cx="205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&amp;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CD13904-DD0D-6444-751E-D32C666CDCC5}"/>
              </a:ext>
            </a:extLst>
          </p:cNvPr>
          <p:cNvSpPr/>
          <p:nvPr/>
        </p:nvSpPr>
        <p:spPr>
          <a:xfrm>
            <a:off x="9951585" y="6075623"/>
            <a:ext cx="2021507" cy="683173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93000"/>
              </a:srgb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 Analysis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77DE39C-BE5F-7DB0-A13C-CB0798DEDBCC}"/>
              </a:ext>
            </a:extLst>
          </p:cNvPr>
          <p:cNvSpPr txBox="1"/>
          <p:nvPr/>
        </p:nvSpPr>
        <p:spPr>
          <a:xfrm>
            <a:off x="2630774" y="6094042"/>
            <a:ext cx="213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&amp; Regularized Models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fb30497-5a6e-4660-b0e4-797eeee824ab"/>
  <p:tag name="COMMONDATA" val="eyJoZGlkIjoiOTc1MTA2MjU3ODgzMDhkMzE0ZTU0MjU4NGU4NDljND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0*350"/>
  <p:tag name="TABLE_ENDDRAG_RECT" val="14*116*880*35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2254</Words>
  <Application>Microsoft Office PowerPoint</Application>
  <PresentationFormat>宽屏</PresentationFormat>
  <Paragraphs>433</Paragraphs>
  <Slides>18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Times New Roman Bold</vt:lpstr>
      <vt:lpstr>Times New Roman</vt:lpstr>
      <vt:lpstr>Calibri Light</vt:lpstr>
      <vt:lpstr>Helvetica Neue Medium</vt:lpstr>
      <vt:lpstr>Wingdings 2</vt:lpstr>
      <vt:lpstr>Times New Roman Regular</vt:lpstr>
      <vt:lpstr>宋体</vt:lpstr>
      <vt:lpstr>Calibri</vt:lpstr>
      <vt:lpstr>Arial</vt:lpstr>
      <vt:lpstr>Wingdings</vt:lpstr>
      <vt:lpstr>等线</vt:lpstr>
      <vt:lpstr>Office Theme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Sun, Zhangran</dc:creator>
  <cp:lastModifiedBy>周 阅月</cp:lastModifiedBy>
  <cp:revision>100</cp:revision>
  <cp:lastPrinted>2023-12-13T07:45:49Z</cp:lastPrinted>
  <dcterms:created xsi:type="dcterms:W3CDTF">2023-12-13T07:45:49Z</dcterms:created>
  <dcterms:modified xsi:type="dcterms:W3CDTF">2023-12-13T18:38:09Z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1942FBC876ACC5B92BDD78659F9BC0E6_43</vt:lpwstr>
  </property>
  <property fmtid="{D5CDD505-2E9C-101B-9397-08002B2CF9AE}" pid="3" name="KSOProductBuildVer">
    <vt:lpwstr>2052-6.4.0.8550</vt:lpwstr>
  </property>
</Properties>
</file>